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embeddedFontLst>
    <p:embeddedFont>
      <p:font typeface="Impact" panose="020B0806030902050204" pitchFamily="34" charset="0"/>
      <p:regular r:id="rId22"/>
    </p:embeddedFont>
    <p:embeddedFont>
      <p:font typeface="Cabin" panose="020B0604020202020204" charset="0"/>
      <p:regular r:id="rId23"/>
      <p:bold r:id="rId24"/>
      <p:italic r:id="rId25"/>
      <p:boldItalic r:id="rId26"/>
    </p:embeddedFont>
    <p:embeddedFont>
      <p:font typeface="Alfa Slab One" panose="020B0604020202020204" charset="0"/>
      <p:regular r:id="rId27"/>
    </p:embeddedFont>
    <p:embeddedFont>
      <p:font typeface="Proxima Nova" panose="020B0604020202020204"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5" roundtripDataSignature="AMtx7mgjuQHDx3yxdtsoVbhLhkzNOpCKP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B6F0FFB-E700-4082-9A45-6AC761DEE2C9}">
  <a:tblStyle styleId="{7B6F0FFB-E700-4082-9A45-6AC761DEE2C9}"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4" d="100"/>
          <a:sy n="134" d="100"/>
        </p:scale>
        <p:origin x="144" y="2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4" name="Google Shape;54;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6070830df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g6070830df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9351d989d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9351d989d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9351d989d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9351d989d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9351d989d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9351d989d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5" name="Google Shape;135;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DASA Coordinator?</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94f9e830d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94f9e830d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7" name="Google Shape;147;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Who receives reports?</a:t>
            </a:r>
            <a:endParaRPr/>
          </a:p>
          <a:p>
            <a:pPr marL="0" lvl="0" indent="0" algn="l" rtl="0">
              <a:lnSpc>
                <a:spcPct val="100000"/>
              </a:lnSpc>
              <a:spcBef>
                <a:spcPts val="0"/>
              </a:spcBef>
              <a:spcAft>
                <a:spcPts val="0"/>
              </a:spcAft>
              <a:buSzPts val="1100"/>
              <a:buNone/>
            </a:pPr>
            <a:r>
              <a:rPr lang="en"/>
              <a:t>Provide reports online</a:t>
            </a:r>
            <a:endParaRPr/>
          </a:p>
          <a:p>
            <a:pPr marL="0" lvl="0" indent="0" algn="l" rtl="0">
              <a:lnSpc>
                <a:spcPct val="100000"/>
              </a:lnSpc>
              <a:spcBef>
                <a:spcPts val="0"/>
              </a:spcBef>
              <a:spcAft>
                <a:spcPts val="0"/>
              </a:spcAft>
              <a:buSzPts val="1100"/>
              <a:buNone/>
            </a:pPr>
            <a:r>
              <a:rPr lang="en"/>
              <a:t>Timeline for reporting</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Provide District policy to all employees annually</a:t>
            </a:r>
            <a:endParaRPr/>
          </a:p>
          <a:p>
            <a:pPr marL="0" lvl="0" indent="0" algn="l" rtl="0">
              <a:lnSpc>
                <a:spcPct val="100000"/>
              </a:lnSpc>
              <a:spcBef>
                <a:spcPts val="0"/>
              </a:spcBef>
              <a:spcAft>
                <a:spcPts val="0"/>
              </a:spcAft>
              <a:buSzPts val="1100"/>
              <a:buNone/>
            </a:pPr>
            <a:r>
              <a:rPr lang="en"/>
              <a:t>Include incident report on website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9" name="Google Shape;159;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94f9e830d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94f9e830d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94f9e830d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94f9e830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94f9e830d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94f9e830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6070830df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g6070830df8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3" name="Google Shape;103;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14"/>
          <p:cNvCxnSpPr/>
          <p:nvPr/>
        </p:nvCxnSpPr>
        <p:spPr>
          <a:xfrm>
            <a:off x="4278300" y="2751163"/>
            <a:ext cx="587400" cy="0"/>
          </a:xfrm>
          <a:prstGeom prst="straightConnector1">
            <a:avLst/>
          </a:prstGeom>
          <a:noFill/>
          <a:ln w="76200" cap="flat" cmpd="sng">
            <a:solidFill>
              <a:schemeClr val="dk1"/>
            </a:solidFill>
            <a:prstDash val="solid"/>
            <a:round/>
            <a:headEnd type="none" w="sm" len="sm"/>
            <a:tailEnd type="none" w="sm" len="sm"/>
          </a:ln>
        </p:spPr>
      </p:cxnSp>
      <p:sp>
        <p:nvSpPr>
          <p:cNvPr id="11" name="Google Shape;11;p14"/>
          <p:cNvSpPr txBox="1">
            <a:spLocks noGrp="1"/>
          </p:cNvSpPr>
          <p:nvPr>
            <p:ph type="ctrTitle"/>
          </p:nvPr>
        </p:nvSpPr>
        <p:spPr>
          <a:xfrm>
            <a:off x="311700" y="595975"/>
            <a:ext cx="8520600" cy="19578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400"/>
              <a:buNone/>
              <a:defRPr sz="5400"/>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a:endParaRPr/>
          </a:p>
        </p:txBody>
      </p:sp>
      <p:sp>
        <p:nvSpPr>
          <p:cNvPr id="12" name="Google Shape;12;p14"/>
          <p:cNvSpPr txBox="1">
            <a:spLocks noGrp="1"/>
          </p:cNvSpPr>
          <p:nvPr>
            <p:ph type="subTitle" idx="1"/>
          </p:nvPr>
        </p:nvSpPr>
        <p:spPr>
          <a:xfrm>
            <a:off x="311700" y="3165823"/>
            <a:ext cx="8520600" cy="7335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13" name="Google Shape;13;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23"/>
          <p:cNvSpPr txBox="1">
            <a:spLocks noGrp="1"/>
          </p:cNvSpPr>
          <p:nvPr>
            <p:ph type="title" hasCustomPrompt="1"/>
          </p:nvPr>
        </p:nvSpPr>
        <p:spPr>
          <a:xfrm>
            <a:off x="311700" y="1167925"/>
            <a:ext cx="8520600" cy="19800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dk1"/>
              </a:buClr>
              <a:buSzPts val="11000"/>
              <a:buNone/>
              <a:defRPr sz="11000">
                <a:solidFill>
                  <a:schemeClr val="dk1"/>
                </a:solidFill>
              </a:defRPr>
            </a:lvl1pPr>
            <a:lvl2pPr lvl="1" algn="ctr">
              <a:lnSpc>
                <a:spcPct val="100000"/>
              </a:lnSpc>
              <a:spcBef>
                <a:spcPts val="0"/>
              </a:spcBef>
              <a:spcAft>
                <a:spcPts val="0"/>
              </a:spcAft>
              <a:buClr>
                <a:schemeClr val="dk1"/>
              </a:buClr>
              <a:buSzPts val="11000"/>
              <a:buNone/>
              <a:defRPr sz="11000">
                <a:solidFill>
                  <a:schemeClr val="dk1"/>
                </a:solidFill>
              </a:defRPr>
            </a:lvl2pPr>
            <a:lvl3pPr lvl="2" algn="ctr">
              <a:lnSpc>
                <a:spcPct val="100000"/>
              </a:lnSpc>
              <a:spcBef>
                <a:spcPts val="0"/>
              </a:spcBef>
              <a:spcAft>
                <a:spcPts val="0"/>
              </a:spcAft>
              <a:buClr>
                <a:schemeClr val="dk1"/>
              </a:buClr>
              <a:buSzPts val="11000"/>
              <a:buNone/>
              <a:defRPr sz="11000">
                <a:solidFill>
                  <a:schemeClr val="dk1"/>
                </a:solidFill>
              </a:defRPr>
            </a:lvl3pPr>
            <a:lvl4pPr lvl="3" algn="ctr">
              <a:lnSpc>
                <a:spcPct val="100000"/>
              </a:lnSpc>
              <a:spcBef>
                <a:spcPts val="0"/>
              </a:spcBef>
              <a:spcAft>
                <a:spcPts val="0"/>
              </a:spcAft>
              <a:buClr>
                <a:schemeClr val="dk1"/>
              </a:buClr>
              <a:buSzPts val="11000"/>
              <a:buNone/>
              <a:defRPr sz="11000">
                <a:solidFill>
                  <a:schemeClr val="dk1"/>
                </a:solidFill>
              </a:defRPr>
            </a:lvl4pPr>
            <a:lvl5pPr lvl="4" algn="ctr">
              <a:lnSpc>
                <a:spcPct val="100000"/>
              </a:lnSpc>
              <a:spcBef>
                <a:spcPts val="0"/>
              </a:spcBef>
              <a:spcAft>
                <a:spcPts val="0"/>
              </a:spcAft>
              <a:buClr>
                <a:schemeClr val="dk1"/>
              </a:buClr>
              <a:buSzPts val="11000"/>
              <a:buNone/>
              <a:defRPr sz="11000">
                <a:solidFill>
                  <a:schemeClr val="dk1"/>
                </a:solidFill>
              </a:defRPr>
            </a:lvl5pPr>
            <a:lvl6pPr lvl="5" algn="ctr">
              <a:lnSpc>
                <a:spcPct val="100000"/>
              </a:lnSpc>
              <a:spcBef>
                <a:spcPts val="0"/>
              </a:spcBef>
              <a:spcAft>
                <a:spcPts val="0"/>
              </a:spcAft>
              <a:buClr>
                <a:schemeClr val="dk1"/>
              </a:buClr>
              <a:buSzPts val="11000"/>
              <a:buNone/>
              <a:defRPr sz="11000">
                <a:solidFill>
                  <a:schemeClr val="dk1"/>
                </a:solidFill>
              </a:defRPr>
            </a:lvl6pPr>
            <a:lvl7pPr lvl="6" algn="ctr">
              <a:lnSpc>
                <a:spcPct val="100000"/>
              </a:lnSpc>
              <a:spcBef>
                <a:spcPts val="0"/>
              </a:spcBef>
              <a:spcAft>
                <a:spcPts val="0"/>
              </a:spcAft>
              <a:buClr>
                <a:schemeClr val="dk1"/>
              </a:buClr>
              <a:buSzPts val="11000"/>
              <a:buNone/>
              <a:defRPr sz="11000">
                <a:solidFill>
                  <a:schemeClr val="dk1"/>
                </a:solidFill>
              </a:defRPr>
            </a:lvl7pPr>
            <a:lvl8pPr lvl="7" algn="ctr">
              <a:lnSpc>
                <a:spcPct val="100000"/>
              </a:lnSpc>
              <a:spcBef>
                <a:spcPts val="0"/>
              </a:spcBef>
              <a:spcAft>
                <a:spcPts val="0"/>
              </a:spcAft>
              <a:buClr>
                <a:schemeClr val="dk1"/>
              </a:buClr>
              <a:buSzPts val="11000"/>
              <a:buNone/>
              <a:defRPr sz="11000">
                <a:solidFill>
                  <a:schemeClr val="dk1"/>
                </a:solidFill>
              </a:defRPr>
            </a:lvl8pPr>
            <a:lvl9pPr lvl="8" algn="ctr">
              <a:lnSpc>
                <a:spcPct val="100000"/>
              </a:lnSpc>
              <a:spcBef>
                <a:spcPts val="0"/>
              </a:spcBef>
              <a:spcAft>
                <a:spcPts val="0"/>
              </a:spcAft>
              <a:buClr>
                <a:schemeClr val="dk1"/>
              </a:buClr>
              <a:buSzPts val="11000"/>
              <a:buNone/>
              <a:defRPr sz="11000">
                <a:solidFill>
                  <a:schemeClr val="dk1"/>
                </a:solidFill>
              </a:defRPr>
            </a:lvl9pPr>
          </a:lstStyle>
          <a:p>
            <a:r>
              <a:t>xx%</a:t>
            </a:r>
          </a:p>
        </p:txBody>
      </p:sp>
      <p:sp>
        <p:nvSpPr>
          <p:cNvPr id="48" name="Google Shape;48;p23"/>
          <p:cNvSpPr txBox="1">
            <a:spLocks noGrp="1"/>
          </p:cNvSpPr>
          <p:nvPr>
            <p:ph type="body" idx="1"/>
          </p:nvPr>
        </p:nvSpPr>
        <p:spPr>
          <a:xfrm>
            <a:off x="311700" y="3224250"/>
            <a:ext cx="8520600" cy="10716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9" name="Google Shape;49;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4"/>
        <p:cNvGrpSpPr/>
        <p:nvPr/>
      </p:nvGrpSpPr>
      <p:grpSpPr>
        <a:xfrm>
          <a:off x="0" y="0"/>
          <a:ext cx="0" cy="0"/>
          <a:chOff x="0" y="0"/>
          <a:chExt cx="0" cy="0"/>
        </a:xfrm>
      </p:grpSpPr>
      <p:sp>
        <p:nvSpPr>
          <p:cNvPr id="15" name="Google Shape;15;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16" name="Google Shape;16;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7" name="Google Shape;17;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8"/>
        <p:cNvGrpSpPr/>
        <p:nvPr/>
      </p:nvGrpSpPr>
      <p:grpSpPr>
        <a:xfrm>
          <a:off x="0" y="0"/>
          <a:ext cx="0" cy="0"/>
          <a:chOff x="0" y="0"/>
          <a:chExt cx="0" cy="0"/>
        </a:xfrm>
      </p:grpSpPr>
      <p:sp>
        <p:nvSpPr>
          <p:cNvPr id="19" name="Google Shape;19;p16"/>
          <p:cNvSpPr txBox="1">
            <a:spLocks noGrp="1"/>
          </p:cNvSpPr>
          <p:nvPr>
            <p:ph type="title"/>
          </p:nvPr>
        </p:nvSpPr>
        <p:spPr>
          <a:xfrm>
            <a:off x="311700" y="2480550"/>
            <a:ext cx="8114400" cy="24459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Clr>
                <a:schemeClr val="lt1"/>
              </a:buClr>
              <a:buSzPts val="6800"/>
              <a:buNone/>
              <a:defRPr sz="6800">
                <a:solidFill>
                  <a:schemeClr val="lt1"/>
                </a:solidFill>
              </a:defRPr>
            </a:lvl1pPr>
            <a:lvl2pPr lvl="1" algn="l">
              <a:lnSpc>
                <a:spcPct val="100000"/>
              </a:lnSpc>
              <a:spcBef>
                <a:spcPts val="0"/>
              </a:spcBef>
              <a:spcAft>
                <a:spcPts val="0"/>
              </a:spcAft>
              <a:buClr>
                <a:schemeClr val="lt1"/>
              </a:buClr>
              <a:buSzPts val="6800"/>
              <a:buNone/>
              <a:defRPr sz="6800">
                <a:solidFill>
                  <a:schemeClr val="lt1"/>
                </a:solidFill>
              </a:defRPr>
            </a:lvl2pPr>
            <a:lvl3pPr lvl="2" algn="l">
              <a:lnSpc>
                <a:spcPct val="100000"/>
              </a:lnSpc>
              <a:spcBef>
                <a:spcPts val="0"/>
              </a:spcBef>
              <a:spcAft>
                <a:spcPts val="0"/>
              </a:spcAft>
              <a:buClr>
                <a:schemeClr val="lt1"/>
              </a:buClr>
              <a:buSzPts val="6800"/>
              <a:buNone/>
              <a:defRPr sz="6800">
                <a:solidFill>
                  <a:schemeClr val="lt1"/>
                </a:solidFill>
              </a:defRPr>
            </a:lvl3pPr>
            <a:lvl4pPr lvl="3" algn="l">
              <a:lnSpc>
                <a:spcPct val="100000"/>
              </a:lnSpc>
              <a:spcBef>
                <a:spcPts val="0"/>
              </a:spcBef>
              <a:spcAft>
                <a:spcPts val="0"/>
              </a:spcAft>
              <a:buClr>
                <a:schemeClr val="lt1"/>
              </a:buClr>
              <a:buSzPts val="6800"/>
              <a:buNone/>
              <a:defRPr sz="6800">
                <a:solidFill>
                  <a:schemeClr val="lt1"/>
                </a:solidFill>
              </a:defRPr>
            </a:lvl4pPr>
            <a:lvl5pPr lvl="4" algn="l">
              <a:lnSpc>
                <a:spcPct val="100000"/>
              </a:lnSpc>
              <a:spcBef>
                <a:spcPts val="0"/>
              </a:spcBef>
              <a:spcAft>
                <a:spcPts val="0"/>
              </a:spcAft>
              <a:buClr>
                <a:schemeClr val="lt1"/>
              </a:buClr>
              <a:buSzPts val="6800"/>
              <a:buNone/>
              <a:defRPr sz="6800">
                <a:solidFill>
                  <a:schemeClr val="lt1"/>
                </a:solidFill>
              </a:defRPr>
            </a:lvl5pPr>
            <a:lvl6pPr lvl="5" algn="l">
              <a:lnSpc>
                <a:spcPct val="100000"/>
              </a:lnSpc>
              <a:spcBef>
                <a:spcPts val="0"/>
              </a:spcBef>
              <a:spcAft>
                <a:spcPts val="0"/>
              </a:spcAft>
              <a:buClr>
                <a:schemeClr val="lt1"/>
              </a:buClr>
              <a:buSzPts val="6800"/>
              <a:buNone/>
              <a:defRPr sz="6800">
                <a:solidFill>
                  <a:schemeClr val="lt1"/>
                </a:solidFill>
              </a:defRPr>
            </a:lvl6pPr>
            <a:lvl7pPr lvl="6" algn="l">
              <a:lnSpc>
                <a:spcPct val="100000"/>
              </a:lnSpc>
              <a:spcBef>
                <a:spcPts val="0"/>
              </a:spcBef>
              <a:spcAft>
                <a:spcPts val="0"/>
              </a:spcAft>
              <a:buClr>
                <a:schemeClr val="lt1"/>
              </a:buClr>
              <a:buSzPts val="6800"/>
              <a:buNone/>
              <a:defRPr sz="6800">
                <a:solidFill>
                  <a:schemeClr val="lt1"/>
                </a:solidFill>
              </a:defRPr>
            </a:lvl7pPr>
            <a:lvl8pPr lvl="7" algn="l">
              <a:lnSpc>
                <a:spcPct val="100000"/>
              </a:lnSpc>
              <a:spcBef>
                <a:spcPts val="0"/>
              </a:spcBef>
              <a:spcAft>
                <a:spcPts val="0"/>
              </a:spcAft>
              <a:buClr>
                <a:schemeClr val="lt1"/>
              </a:buClr>
              <a:buSzPts val="6800"/>
              <a:buNone/>
              <a:defRPr sz="6800">
                <a:solidFill>
                  <a:schemeClr val="lt1"/>
                </a:solidFill>
              </a:defRPr>
            </a:lvl8pPr>
            <a:lvl9pPr lvl="8" algn="l">
              <a:lnSpc>
                <a:spcPct val="100000"/>
              </a:lnSpc>
              <a:spcBef>
                <a:spcPts val="0"/>
              </a:spcBef>
              <a:spcAft>
                <a:spcPts val="0"/>
              </a:spcAft>
              <a:buClr>
                <a:schemeClr val="lt1"/>
              </a:buClr>
              <a:buSzPts val="6800"/>
              <a:buNone/>
              <a:defRPr sz="6800">
                <a:solidFill>
                  <a:schemeClr val="lt1"/>
                </a:solidFill>
              </a:defRPr>
            </a:lvl9pPr>
          </a:lstStyle>
          <a:p>
            <a:endParaRPr/>
          </a:p>
        </p:txBody>
      </p:sp>
      <p:sp>
        <p:nvSpPr>
          <p:cNvPr id="20" name="Google Shape;20;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23" name="Google Shape;23;p17"/>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17"/>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5" name="Google Shape;25;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1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28" name="Google Shape;28;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19"/>
          <p:cNvSpPr txBox="1">
            <a:spLocks noGrp="1"/>
          </p:cNvSpPr>
          <p:nvPr>
            <p:ph type="title"/>
          </p:nvPr>
        </p:nvSpPr>
        <p:spPr>
          <a:xfrm>
            <a:off x="311700" y="6318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1" name="Google Shape;31;p19"/>
          <p:cNvSpPr txBox="1">
            <a:spLocks noGrp="1"/>
          </p:cNvSpPr>
          <p:nvPr>
            <p:ph type="body" idx="1"/>
          </p:nvPr>
        </p:nvSpPr>
        <p:spPr>
          <a:xfrm>
            <a:off x="311700" y="1490875"/>
            <a:ext cx="2808000" cy="30780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2" name="Google Shape;32;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33"/>
        <p:cNvGrpSpPr/>
        <p:nvPr/>
      </p:nvGrpSpPr>
      <p:grpSpPr>
        <a:xfrm>
          <a:off x="0" y="0"/>
          <a:ext cx="0" cy="0"/>
          <a:chOff x="0" y="0"/>
          <a:chExt cx="0" cy="0"/>
        </a:xfrm>
      </p:grpSpPr>
      <p:sp>
        <p:nvSpPr>
          <p:cNvPr id="34" name="Google Shape;34;p20"/>
          <p:cNvSpPr txBox="1">
            <a:spLocks noGrp="1"/>
          </p:cNvSpPr>
          <p:nvPr>
            <p:ph type="title"/>
          </p:nvPr>
        </p:nvSpPr>
        <p:spPr>
          <a:xfrm>
            <a:off x="490250" y="526350"/>
            <a:ext cx="5683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35" name="Google Shape;35;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21"/>
          <p:cNvSpPr/>
          <p:nvPr/>
        </p:nvSpPr>
        <p:spPr>
          <a:xfrm>
            <a:off x="4572000" y="10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38" name="Google Shape;38;p21"/>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39" name="Google Shape;39;p21"/>
          <p:cNvSpPr txBox="1">
            <a:spLocks noGrp="1"/>
          </p:cNvSpPr>
          <p:nvPr>
            <p:ph type="title"/>
          </p:nvPr>
        </p:nvSpPr>
        <p:spPr>
          <a:xfrm>
            <a:off x="265500" y="1375599"/>
            <a:ext cx="4045200" cy="15519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3800"/>
              <a:buNone/>
              <a:defRPr sz="3800"/>
            </a:lvl1pPr>
            <a:lvl2pPr lvl="1" algn="ctr">
              <a:lnSpc>
                <a:spcPct val="100000"/>
              </a:lnSpc>
              <a:spcBef>
                <a:spcPts val="0"/>
              </a:spcBef>
              <a:spcAft>
                <a:spcPts val="0"/>
              </a:spcAft>
              <a:buSzPts val="3800"/>
              <a:buNone/>
              <a:defRPr sz="3800"/>
            </a:lvl2pPr>
            <a:lvl3pPr lvl="2" algn="ctr">
              <a:lnSpc>
                <a:spcPct val="100000"/>
              </a:lnSpc>
              <a:spcBef>
                <a:spcPts val="0"/>
              </a:spcBef>
              <a:spcAft>
                <a:spcPts val="0"/>
              </a:spcAft>
              <a:buSzPts val="3800"/>
              <a:buNone/>
              <a:defRPr sz="3800"/>
            </a:lvl3pPr>
            <a:lvl4pPr lvl="3" algn="ctr">
              <a:lnSpc>
                <a:spcPct val="100000"/>
              </a:lnSpc>
              <a:spcBef>
                <a:spcPts val="0"/>
              </a:spcBef>
              <a:spcAft>
                <a:spcPts val="0"/>
              </a:spcAft>
              <a:buSzPts val="3800"/>
              <a:buNone/>
              <a:defRPr sz="3800"/>
            </a:lvl4pPr>
            <a:lvl5pPr lvl="4" algn="ctr">
              <a:lnSpc>
                <a:spcPct val="100000"/>
              </a:lnSpc>
              <a:spcBef>
                <a:spcPts val="0"/>
              </a:spcBef>
              <a:spcAft>
                <a:spcPts val="0"/>
              </a:spcAft>
              <a:buSzPts val="3800"/>
              <a:buNone/>
              <a:defRPr sz="3800"/>
            </a:lvl5pPr>
            <a:lvl6pPr lvl="5" algn="ctr">
              <a:lnSpc>
                <a:spcPct val="100000"/>
              </a:lnSpc>
              <a:spcBef>
                <a:spcPts val="0"/>
              </a:spcBef>
              <a:spcAft>
                <a:spcPts val="0"/>
              </a:spcAft>
              <a:buSzPts val="3800"/>
              <a:buNone/>
              <a:defRPr sz="3800"/>
            </a:lvl6pPr>
            <a:lvl7pPr lvl="6" algn="ctr">
              <a:lnSpc>
                <a:spcPct val="100000"/>
              </a:lnSpc>
              <a:spcBef>
                <a:spcPts val="0"/>
              </a:spcBef>
              <a:spcAft>
                <a:spcPts val="0"/>
              </a:spcAft>
              <a:buSzPts val="3800"/>
              <a:buNone/>
              <a:defRPr sz="3800"/>
            </a:lvl7pPr>
            <a:lvl8pPr lvl="7" algn="ctr">
              <a:lnSpc>
                <a:spcPct val="100000"/>
              </a:lnSpc>
              <a:spcBef>
                <a:spcPts val="0"/>
              </a:spcBef>
              <a:spcAft>
                <a:spcPts val="0"/>
              </a:spcAft>
              <a:buSzPts val="3800"/>
              <a:buNone/>
              <a:defRPr sz="3800"/>
            </a:lvl8pPr>
            <a:lvl9pPr lvl="8" algn="ctr">
              <a:lnSpc>
                <a:spcPct val="100000"/>
              </a:lnSpc>
              <a:spcBef>
                <a:spcPts val="0"/>
              </a:spcBef>
              <a:spcAft>
                <a:spcPts val="0"/>
              </a:spcAft>
              <a:buSzPts val="3800"/>
              <a:buNone/>
              <a:defRPr sz="3800"/>
            </a:lvl9pPr>
          </a:lstStyle>
          <a:p>
            <a:endParaRPr/>
          </a:p>
        </p:txBody>
      </p:sp>
      <p:sp>
        <p:nvSpPr>
          <p:cNvPr id="40" name="Google Shape;40;p21"/>
          <p:cNvSpPr txBox="1">
            <a:spLocks noGrp="1"/>
          </p:cNvSpPr>
          <p:nvPr>
            <p:ph type="subTitle" idx="1"/>
          </p:nvPr>
        </p:nvSpPr>
        <p:spPr>
          <a:xfrm>
            <a:off x="265500" y="2981125"/>
            <a:ext cx="4045200" cy="13455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Google Shape;41;p21"/>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42" name="Google Shape;42;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22"/>
          <p:cNvSpPr txBox="1">
            <a:spLocks noGrp="1"/>
          </p:cNvSpPr>
          <p:nvPr>
            <p:ph type="body" idx="1"/>
          </p:nvPr>
        </p:nvSpPr>
        <p:spPr>
          <a:xfrm>
            <a:off x="319500" y="4233725"/>
            <a:ext cx="5998800" cy="5988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a:endParaRPr/>
          </a:p>
        </p:txBody>
      </p:sp>
      <p:sp>
        <p:nvSpPr>
          <p:cNvPr id="45" name="Google Shape;45;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ameday">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accent3"/>
              </a:buClr>
              <a:buSzPts val="3000"/>
              <a:buFont typeface="Alfa Slab One"/>
              <a:buNone/>
              <a:defRPr sz="3000" b="0" i="0" u="none" strike="noStrike" cap="none">
                <a:solidFill>
                  <a:schemeClr val="accent3"/>
                </a:solidFill>
                <a:latin typeface="Alfa Slab One"/>
                <a:ea typeface="Alfa Slab One"/>
                <a:cs typeface="Alfa Slab One"/>
                <a:sym typeface="Alfa Slab One"/>
              </a:defRPr>
            </a:lvl1pPr>
            <a:lvl2pPr marR="0" lvl="1" algn="l" rtl="0">
              <a:lnSpc>
                <a:spcPct val="100000"/>
              </a:lnSpc>
              <a:spcBef>
                <a:spcPts val="0"/>
              </a:spcBef>
              <a:spcAft>
                <a:spcPts val="0"/>
              </a:spcAft>
              <a:buClr>
                <a:schemeClr val="accent3"/>
              </a:buClr>
              <a:buSzPts val="3000"/>
              <a:buFont typeface="Alfa Slab One"/>
              <a:buNone/>
              <a:defRPr sz="3000" b="0" i="0" u="none" strike="noStrike" cap="none">
                <a:solidFill>
                  <a:schemeClr val="accent3"/>
                </a:solidFill>
                <a:latin typeface="Alfa Slab One"/>
                <a:ea typeface="Alfa Slab One"/>
                <a:cs typeface="Alfa Slab One"/>
                <a:sym typeface="Alfa Slab One"/>
              </a:defRPr>
            </a:lvl2pPr>
            <a:lvl3pPr marR="0" lvl="2" algn="l" rtl="0">
              <a:lnSpc>
                <a:spcPct val="100000"/>
              </a:lnSpc>
              <a:spcBef>
                <a:spcPts val="0"/>
              </a:spcBef>
              <a:spcAft>
                <a:spcPts val="0"/>
              </a:spcAft>
              <a:buClr>
                <a:schemeClr val="accent3"/>
              </a:buClr>
              <a:buSzPts val="3000"/>
              <a:buFont typeface="Alfa Slab One"/>
              <a:buNone/>
              <a:defRPr sz="3000" b="0" i="0" u="none" strike="noStrike" cap="none">
                <a:solidFill>
                  <a:schemeClr val="accent3"/>
                </a:solidFill>
                <a:latin typeface="Alfa Slab One"/>
                <a:ea typeface="Alfa Slab One"/>
                <a:cs typeface="Alfa Slab One"/>
                <a:sym typeface="Alfa Slab One"/>
              </a:defRPr>
            </a:lvl3pPr>
            <a:lvl4pPr marR="0" lvl="3" algn="l" rtl="0">
              <a:lnSpc>
                <a:spcPct val="100000"/>
              </a:lnSpc>
              <a:spcBef>
                <a:spcPts val="0"/>
              </a:spcBef>
              <a:spcAft>
                <a:spcPts val="0"/>
              </a:spcAft>
              <a:buClr>
                <a:schemeClr val="accent3"/>
              </a:buClr>
              <a:buSzPts val="3000"/>
              <a:buFont typeface="Alfa Slab One"/>
              <a:buNone/>
              <a:defRPr sz="3000" b="0" i="0" u="none" strike="noStrike" cap="none">
                <a:solidFill>
                  <a:schemeClr val="accent3"/>
                </a:solidFill>
                <a:latin typeface="Alfa Slab One"/>
                <a:ea typeface="Alfa Slab One"/>
                <a:cs typeface="Alfa Slab One"/>
                <a:sym typeface="Alfa Slab One"/>
              </a:defRPr>
            </a:lvl4pPr>
            <a:lvl5pPr marR="0" lvl="4" algn="l" rtl="0">
              <a:lnSpc>
                <a:spcPct val="100000"/>
              </a:lnSpc>
              <a:spcBef>
                <a:spcPts val="0"/>
              </a:spcBef>
              <a:spcAft>
                <a:spcPts val="0"/>
              </a:spcAft>
              <a:buClr>
                <a:schemeClr val="accent3"/>
              </a:buClr>
              <a:buSzPts val="3000"/>
              <a:buFont typeface="Alfa Slab One"/>
              <a:buNone/>
              <a:defRPr sz="3000" b="0" i="0" u="none" strike="noStrike" cap="none">
                <a:solidFill>
                  <a:schemeClr val="accent3"/>
                </a:solidFill>
                <a:latin typeface="Alfa Slab One"/>
                <a:ea typeface="Alfa Slab One"/>
                <a:cs typeface="Alfa Slab One"/>
                <a:sym typeface="Alfa Slab One"/>
              </a:defRPr>
            </a:lvl5pPr>
            <a:lvl6pPr marR="0" lvl="5" algn="l" rtl="0">
              <a:lnSpc>
                <a:spcPct val="100000"/>
              </a:lnSpc>
              <a:spcBef>
                <a:spcPts val="0"/>
              </a:spcBef>
              <a:spcAft>
                <a:spcPts val="0"/>
              </a:spcAft>
              <a:buClr>
                <a:schemeClr val="accent3"/>
              </a:buClr>
              <a:buSzPts val="3000"/>
              <a:buFont typeface="Alfa Slab One"/>
              <a:buNone/>
              <a:defRPr sz="3000" b="0" i="0" u="none" strike="noStrike" cap="none">
                <a:solidFill>
                  <a:schemeClr val="accent3"/>
                </a:solidFill>
                <a:latin typeface="Alfa Slab One"/>
                <a:ea typeface="Alfa Slab One"/>
                <a:cs typeface="Alfa Slab One"/>
                <a:sym typeface="Alfa Slab One"/>
              </a:defRPr>
            </a:lvl6pPr>
            <a:lvl7pPr marR="0" lvl="6" algn="l" rtl="0">
              <a:lnSpc>
                <a:spcPct val="100000"/>
              </a:lnSpc>
              <a:spcBef>
                <a:spcPts val="0"/>
              </a:spcBef>
              <a:spcAft>
                <a:spcPts val="0"/>
              </a:spcAft>
              <a:buClr>
                <a:schemeClr val="accent3"/>
              </a:buClr>
              <a:buSzPts val="3000"/>
              <a:buFont typeface="Alfa Slab One"/>
              <a:buNone/>
              <a:defRPr sz="3000" b="0" i="0" u="none" strike="noStrike" cap="none">
                <a:solidFill>
                  <a:schemeClr val="accent3"/>
                </a:solidFill>
                <a:latin typeface="Alfa Slab One"/>
                <a:ea typeface="Alfa Slab One"/>
                <a:cs typeface="Alfa Slab One"/>
                <a:sym typeface="Alfa Slab One"/>
              </a:defRPr>
            </a:lvl7pPr>
            <a:lvl8pPr marR="0" lvl="7" algn="l" rtl="0">
              <a:lnSpc>
                <a:spcPct val="100000"/>
              </a:lnSpc>
              <a:spcBef>
                <a:spcPts val="0"/>
              </a:spcBef>
              <a:spcAft>
                <a:spcPts val="0"/>
              </a:spcAft>
              <a:buClr>
                <a:schemeClr val="accent3"/>
              </a:buClr>
              <a:buSzPts val="3000"/>
              <a:buFont typeface="Alfa Slab One"/>
              <a:buNone/>
              <a:defRPr sz="3000" b="0" i="0" u="none" strike="noStrike" cap="none">
                <a:solidFill>
                  <a:schemeClr val="accent3"/>
                </a:solidFill>
                <a:latin typeface="Alfa Slab One"/>
                <a:ea typeface="Alfa Slab One"/>
                <a:cs typeface="Alfa Slab One"/>
                <a:sym typeface="Alfa Slab One"/>
              </a:defRPr>
            </a:lvl8pPr>
            <a:lvl9pPr marR="0" lvl="8" algn="l" rtl="0">
              <a:lnSpc>
                <a:spcPct val="100000"/>
              </a:lnSpc>
              <a:spcBef>
                <a:spcPts val="0"/>
              </a:spcBef>
              <a:spcAft>
                <a:spcPts val="0"/>
              </a:spcAft>
              <a:buClr>
                <a:schemeClr val="accent3"/>
              </a:buClr>
              <a:buSzPts val="3000"/>
              <a:buFont typeface="Alfa Slab One"/>
              <a:buNone/>
              <a:defRPr sz="3000" b="0" i="0" u="none" strike="noStrike" cap="none">
                <a:solidFill>
                  <a:schemeClr val="accent3"/>
                </a:solidFill>
                <a:latin typeface="Alfa Slab One"/>
                <a:ea typeface="Alfa Slab One"/>
                <a:cs typeface="Alfa Slab One"/>
                <a:sym typeface="Alfa Slab One"/>
              </a:defRPr>
            </a:lvl9pPr>
          </a:lstStyle>
          <a:p>
            <a:endParaRPr/>
          </a:p>
        </p:txBody>
      </p:sp>
      <p:sp>
        <p:nvSpPr>
          <p:cNvPr id="7" name="Google Shape;7;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Proxima Nova"/>
              <a:buChar char="●"/>
              <a:defRPr sz="1800" b="0" i="0" u="none" strike="noStrike" cap="none">
                <a:solidFill>
                  <a:schemeClr val="dk2"/>
                </a:solidFill>
                <a:latin typeface="Proxima Nova"/>
                <a:ea typeface="Proxima Nova"/>
                <a:cs typeface="Proxima Nova"/>
                <a:sym typeface="Proxima Nova"/>
              </a:defRPr>
            </a:lvl1pPr>
            <a:lvl2pPr marL="914400" marR="0" lvl="1" indent="-317500" algn="l" rtl="0">
              <a:lnSpc>
                <a:spcPct val="115000"/>
              </a:lnSpc>
              <a:spcBef>
                <a:spcPts val="1600"/>
              </a:spcBef>
              <a:spcAft>
                <a:spcPts val="0"/>
              </a:spcAft>
              <a:buClr>
                <a:schemeClr val="dk2"/>
              </a:buClr>
              <a:buSzPts val="1400"/>
              <a:buFont typeface="Proxima Nova"/>
              <a:buChar char="○"/>
              <a:defRPr sz="1400" b="0" i="0" u="none" strike="noStrike" cap="none">
                <a:solidFill>
                  <a:schemeClr val="dk2"/>
                </a:solidFill>
                <a:latin typeface="Proxima Nova"/>
                <a:ea typeface="Proxima Nova"/>
                <a:cs typeface="Proxima Nova"/>
                <a:sym typeface="Proxima Nova"/>
              </a:defRPr>
            </a:lvl2pPr>
            <a:lvl3pPr marL="1371600" marR="0" lvl="2" indent="-317500" algn="l" rtl="0">
              <a:lnSpc>
                <a:spcPct val="115000"/>
              </a:lnSpc>
              <a:spcBef>
                <a:spcPts val="1600"/>
              </a:spcBef>
              <a:spcAft>
                <a:spcPts val="0"/>
              </a:spcAft>
              <a:buClr>
                <a:schemeClr val="dk2"/>
              </a:buClr>
              <a:buSzPts val="1400"/>
              <a:buFont typeface="Proxima Nova"/>
              <a:buChar char="■"/>
              <a:defRPr sz="1400" b="0" i="0" u="none" strike="noStrike" cap="none">
                <a:solidFill>
                  <a:schemeClr val="dk2"/>
                </a:solidFill>
                <a:latin typeface="Proxima Nova"/>
                <a:ea typeface="Proxima Nova"/>
                <a:cs typeface="Proxima Nova"/>
                <a:sym typeface="Proxima Nova"/>
              </a:defRPr>
            </a:lvl3pPr>
            <a:lvl4pPr marL="1828800" marR="0" lvl="3" indent="-317500" algn="l" rtl="0">
              <a:lnSpc>
                <a:spcPct val="115000"/>
              </a:lnSpc>
              <a:spcBef>
                <a:spcPts val="1600"/>
              </a:spcBef>
              <a:spcAft>
                <a:spcPts val="0"/>
              </a:spcAft>
              <a:buClr>
                <a:schemeClr val="dk2"/>
              </a:buClr>
              <a:buSzPts val="1400"/>
              <a:buFont typeface="Proxima Nova"/>
              <a:buChar char="●"/>
              <a:defRPr sz="1400" b="0" i="0" u="none" strike="noStrike" cap="none">
                <a:solidFill>
                  <a:schemeClr val="dk2"/>
                </a:solidFill>
                <a:latin typeface="Proxima Nova"/>
                <a:ea typeface="Proxima Nova"/>
                <a:cs typeface="Proxima Nova"/>
                <a:sym typeface="Proxima Nova"/>
              </a:defRPr>
            </a:lvl4pPr>
            <a:lvl5pPr marL="2286000" marR="0" lvl="4" indent="-317500" algn="l" rtl="0">
              <a:lnSpc>
                <a:spcPct val="115000"/>
              </a:lnSpc>
              <a:spcBef>
                <a:spcPts val="1600"/>
              </a:spcBef>
              <a:spcAft>
                <a:spcPts val="0"/>
              </a:spcAft>
              <a:buClr>
                <a:schemeClr val="dk2"/>
              </a:buClr>
              <a:buSzPts val="1400"/>
              <a:buFont typeface="Proxima Nova"/>
              <a:buChar char="○"/>
              <a:defRPr sz="1400" b="0" i="0" u="none" strike="noStrike" cap="none">
                <a:solidFill>
                  <a:schemeClr val="dk2"/>
                </a:solidFill>
                <a:latin typeface="Proxima Nova"/>
                <a:ea typeface="Proxima Nova"/>
                <a:cs typeface="Proxima Nova"/>
                <a:sym typeface="Proxima Nova"/>
              </a:defRPr>
            </a:lvl5pPr>
            <a:lvl6pPr marL="2743200" marR="0" lvl="5" indent="-317500" algn="l" rtl="0">
              <a:lnSpc>
                <a:spcPct val="115000"/>
              </a:lnSpc>
              <a:spcBef>
                <a:spcPts val="1600"/>
              </a:spcBef>
              <a:spcAft>
                <a:spcPts val="0"/>
              </a:spcAft>
              <a:buClr>
                <a:schemeClr val="dk2"/>
              </a:buClr>
              <a:buSzPts val="1400"/>
              <a:buFont typeface="Proxima Nova"/>
              <a:buChar char="■"/>
              <a:defRPr sz="1400" b="0" i="0" u="none" strike="noStrike" cap="none">
                <a:solidFill>
                  <a:schemeClr val="dk2"/>
                </a:solidFill>
                <a:latin typeface="Proxima Nova"/>
                <a:ea typeface="Proxima Nova"/>
                <a:cs typeface="Proxima Nova"/>
                <a:sym typeface="Proxima Nova"/>
              </a:defRPr>
            </a:lvl6pPr>
            <a:lvl7pPr marL="3200400" marR="0" lvl="6" indent="-317500" algn="l" rtl="0">
              <a:lnSpc>
                <a:spcPct val="115000"/>
              </a:lnSpc>
              <a:spcBef>
                <a:spcPts val="1600"/>
              </a:spcBef>
              <a:spcAft>
                <a:spcPts val="0"/>
              </a:spcAft>
              <a:buClr>
                <a:schemeClr val="dk2"/>
              </a:buClr>
              <a:buSzPts val="1400"/>
              <a:buFont typeface="Proxima Nova"/>
              <a:buChar char="●"/>
              <a:defRPr sz="1400" b="0" i="0" u="none" strike="noStrike" cap="none">
                <a:solidFill>
                  <a:schemeClr val="dk2"/>
                </a:solidFill>
                <a:latin typeface="Proxima Nova"/>
                <a:ea typeface="Proxima Nova"/>
                <a:cs typeface="Proxima Nova"/>
                <a:sym typeface="Proxima Nova"/>
              </a:defRPr>
            </a:lvl7pPr>
            <a:lvl8pPr marL="3657600" marR="0" lvl="7" indent="-317500" algn="l" rtl="0">
              <a:lnSpc>
                <a:spcPct val="115000"/>
              </a:lnSpc>
              <a:spcBef>
                <a:spcPts val="1600"/>
              </a:spcBef>
              <a:spcAft>
                <a:spcPts val="0"/>
              </a:spcAft>
              <a:buClr>
                <a:schemeClr val="dk2"/>
              </a:buClr>
              <a:buSzPts val="1400"/>
              <a:buFont typeface="Proxima Nova"/>
              <a:buChar char="○"/>
              <a:defRPr sz="1400" b="0" i="0" u="none" strike="noStrike" cap="none">
                <a:solidFill>
                  <a:schemeClr val="dk2"/>
                </a:solidFill>
                <a:latin typeface="Proxima Nova"/>
                <a:ea typeface="Proxima Nova"/>
                <a:cs typeface="Proxima Nova"/>
                <a:sym typeface="Proxima Nova"/>
              </a:defRPr>
            </a:lvl8pPr>
            <a:lvl9pPr marL="4114800" marR="0" lvl="8" indent="-317500" algn="l" rtl="0">
              <a:lnSpc>
                <a:spcPct val="115000"/>
              </a:lnSpc>
              <a:spcBef>
                <a:spcPts val="1600"/>
              </a:spcBef>
              <a:spcAft>
                <a:spcPts val="1600"/>
              </a:spcAft>
              <a:buClr>
                <a:schemeClr val="dk2"/>
              </a:buClr>
              <a:buSzPts val="1400"/>
              <a:buFont typeface="Proxima Nova"/>
              <a:buChar char="■"/>
              <a:defRPr sz="1400" b="0" i="0" u="none" strike="noStrike" cap="none">
                <a:solidFill>
                  <a:schemeClr val="dk2"/>
                </a:solidFill>
                <a:latin typeface="Proxima Nova"/>
                <a:ea typeface="Proxima Nova"/>
                <a:cs typeface="Proxima Nova"/>
                <a:sym typeface="Proxima Nova"/>
              </a:defRPr>
            </a:lvl9pPr>
          </a:lstStyle>
          <a:p>
            <a:endParaRPr/>
          </a:p>
        </p:txBody>
      </p:sp>
      <p:sp>
        <p:nvSpPr>
          <p:cNvPr id="8" name="Google Shape;8;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wilsoncsd.org/Page/49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p12.nysed.gov/dignityact/" TargetMode="External"/><Relationship Id="rId7" Type="http://schemas.openxmlformats.org/officeDocument/2006/relationships/hyperlink" Target="http://www.wilsoncsd.org/domain/184"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stopbullying.gov" TargetMode="External"/><Relationship Id="rId5" Type="http://schemas.openxmlformats.org/officeDocument/2006/relationships/hyperlink" Target="https://safesupportivelearning.ed.gov/" TargetMode="External"/><Relationship Id="rId4" Type="http://schemas.openxmlformats.org/officeDocument/2006/relationships/hyperlink" Target="http://www.p12.nysed.gov/dignityact/documents/FINALDignityForAllStud"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ocs.google.com/forms/d/1-MnMecJMuAZXxWLc3_8LZ2Mh93SgCA5DImmyMpdET70/prefil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55"/>
        <p:cNvGrpSpPr/>
        <p:nvPr/>
      </p:nvGrpSpPr>
      <p:grpSpPr>
        <a:xfrm>
          <a:off x="0" y="0"/>
          <a:ext cx="0" cy="0"/>
          <a:chOff x="0" y="0"/>
          <a:chExt cx="0" cy="0"/>
        </a:xfrm>
      </p:grpSpPr>
      <p:sp>
        <p:nvSpPr>
          <p:cNvPr id="56" name="Google Shape;56;p1"/>
          <p:cNvSpPr txBox="1">
            <a:spLocks noGrp="1"/>
          </p:cNvSpPr>
          <p:nvPr>
            <p:ph type="ctrTitle"/>
          </p:nvPr>
        </p:nvSpPr>
        <p:spPr>
          <a:xfrm>
            <a:off x="387908" y="2111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400"/>
              <a:buNone/>
            </a:pPr>
            <a:r>
              <a:rPr lang="en"/>
              <a:t>Dignity for All Students</a:t>
            </a:r>
            <a:endParaRPr/>
          </a:p>
        </p:txBody>
      </p:sp>
      <p:sp>
        <p:nvSpPr>
          <p:cNvPr id="57" name="Google Shape;57;p1"/>
          <p:cNvSpPr txBox="1">
            <a:spLocks noGrp="1"/>
          </p:cNvSpPr>
          <p:nvPr>
            <p:ph type="subTitle" idx="1"/>
          </p:nvPr>
        </p:nvSpPr>
        <p:spPr>
          <a:xfrm>
            <a:off x="3671700" y="2152175"/>
            <a:ext cx="1800600" cy="7926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400"/>
              <a:buNone/>
            </a:pPr>
            <a:r>
              <a:rPr lang="en"/>
              <a:t>2020-2021</a:t>
            </a:r>
            <a:endParaRPr/>
          </a:p>
        </p:txBody>
      </p:sp>
      <p:pic>
        <p:nvPicPr>
          <p:cNvPr id="58" name="Google Shape;58;p1"/>
          <p:cNvPicPr preferRelativeResize="0"/>
          <p:nvPr/>
        </p:nvPicPr>
        <p:blipFill rotWithShape="1">
          <a:blip r:embed="rId3">
            <a:alphaModFix/>
          </a:blip>
          <a:srcRect/>
          <a:stretch/>
        </p:blipFill>
        <p:spPr>
          <a:xfrm>
            <a:off x="3232822" y="2944775"/>
            <a:ext cx="2634578" cy="1905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g6070830df8_0_0"/>
          <p:cNvSpPr txBox="1">
            <a:spLocks noGrp="1"/>
          </p:cNvSpPr>
          <p:nvPr>
            <p:ph type="title"/>
          </p:nvPr>
        </p:nvSpPr>
        <p:spPr>
          <a:xfrm>
            <a:off x="311700" y="1402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A Note from the Criminal end…</a:t>
            </a:r>
            <a:endParaRPr/>
          </a:p>
          <a:p>
            <a:pPr marL="0" lvl="0" indent="0" algn="l" rtl="0">
              <a:lnSpc>
                <a:spcPct val="100000"/>
              </a:lnSpc>
              <a:spcBef>
                <a:spcPts val="0"/>
              </a:spcBef>
              <a:spcAft>
                <a:spcPts val="0"/>
              </a:spcAft>
              <a:buSzPts val="3000"/>
              <a:buNone/>
            </a:pPr>
            <a:r>
              <a:rPr lang="en"/>
              <a:t>Behaviors may violate civil or criminal laws…</a:t>
            </a:r>
            <a:endParaRPr/>
          </a:p>
          <a:p>
            <a:pPr marL="0" lvl="0" indent="0" algn="l" rtl="0">
              <a:lnSpc>
                <a:spcPct val="100000"/>
              </a:lnSpc>
              <a:spcBef>
                <a:spcPts val="0"/>
              </a:spcBef>
              <a:spcAft>
                <a:spcPts val="0"/>
              </a:spcAft>
              <a:buSzPts val="3000"/>
              <a:buNone/>
            </a:pPr>
            <a:endParaRPr/>
          </a:p>
        </p:txBody>
      </p:sp>
      <p:sp>
        <p:nvSpPr>
          <p:cNvPr id="114" name="Google Shape;114;g6070830df8_0_0"/>
          <p:cNvSpPr txBox="1">
            <a:spLocks noGrp="1"/>
          </p:cNvSpPr>
          <p:nvPr>
            <p:ph type="body" idx="1"/>
          </p:nvPr>
        </p:nvSpPr>
        <p:spPr>
          <a:xfrm>
            <a:off x="311700" y="16858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Physical bullying - assault</a:t>
            </a:r>
            <a:endParaRPr/>
          </a:p>
          <a:p>
            <a:pPr marL="457200" lvl="0" indent="-342900" algn="l" rtl="0">
              <a:lnSpc>
                <a:spcPct val="115000"/>
              </a:lnSpc>
              <a:spcBef>
                <a:spcPts val="0"/>
              </a:spcBef>
              <a:spcAft>
                <a:spcPts val="0"/>
              </a:spcAft>
              <a:buSzPts val="1800"/>
              <a:buChar char="●"/>
            </a:pPr>
            <a:r>
              <a:rPr lang="en"/>
              <a:t>Gender bullying - sexual harassment or assault, dating abuse, domestic violence</a:t>
            </a:r>
            <a:endParaRPr/>
          </a:p>
          <a:p>
            <a:pPr marL="457200" lvl="0" indent="-342900" algn="l" rtl="0">
              <a:lnSpc>
                <a:spcPct val="115000"/>
              </a:lnSpc>
              <a:spcBef>
                <a:spcPts val="0"/>
              </a:spcBef>
              <a:spcAft>
                <a:spcPts val="0"/>
              </a:spcAft>
              <a:buSzPts val="1800"/>
              <a:buChar char="●"/>
            </a:pPr>
            <a:r>
              <a:rPr lang="en"/>
              <a:t>Intimidating for gain - extortion</a:t>
            </a:r>
            <a:endParaRPr/>
          </a:p>
          <a:p>
            <a:pPr marL="457200" lvl="0" indent="-342900" algn="l" rtl="0">
              <a:lnSpc>
                <a:spcPct val="115000"/>
              </a:lnSpc>
              <a:spcBef>
                <a:spcPts val="0"/>
              </a:spcBef>
              <a:spcAft>
                <a:spcPts val="0"/>
              </a:spcAft>
              <a:buSzPts val="1800"/>
              <a:buChar char="●"/>
            </a:pPr>
            <a:r>
              <a:rPr lang="en"/>
              <a:t>Rumors/Lies - defamation of character</a:t>
            </a:r>
            <a:endParaRPr/>
          </a:p>
          <a:p>
            <a:pPr marL="457200" lvl="0" indent="-342900" algn="l" rtl="0">
              <a:lnSpc>
                <a:spcPct val="115000"/>
              </a:lnSpc>
              <a:spcBef>
                <a:spcPts val="0"/>
              </a:spcBef>
              <a:spcAft>
                <a:spcPts val="0"/>
              </a:spcAft>
              <a:buSzPts val="1800"/>
              <a:buChar char="●"/>
            </a:pPr>
            <a:r>
              <a:rPr lang="en"/>
              <a:t>Bullying based on race, national origin, sex, or disability (civil rights violation)</a:t>
            </a:r>
            <a:endParaRPr/>
          </a:p>
          <a:p>
            <a:pPr marL="457200" lvl="0" indent="-342900" algn="l" rtl="0">
              <a:lnSpc>
                <a:spcPct val="115000"/>
              </a:lnSpc>
              <a:spcBef>
                <a:spcPts val="0"/>
              </a:spcBef>
              <a:spcAft>
                <a:spcPts val="0"/>
              </a:spcAft>
              <a:buSzPts val="1800"/>
              <a:buChar char="●"/>
            </a:pPr>
            <a:r>
              <a:rPr lang="en"/>
              <a:t>Bullying disabled people - disability harassment</a:t>
            </a:r>
            <a:endParaRPr/>
          </a:p>
          <a:p>
            <a:pPr marL="457200" lvl="0" indent="-342900" algn="l" rtl="0">
              <a:lnSpc>
                <a:spcPct val="115000"/>
              </a:lnSpc>
              <a:spcBef>
                <a:spcPts val="0"/>
              </a:spcBef>
              <a:spcAft>
                <a:spcPts val="0"/>
              </a:spcAft>
              <a:buSzPts val="1800"/>
              <a:buChar char="●"/>
            </a:pPr>
            <a:r>
              <a:rPr lang="en"/>
              <a:t>Cyber bullying - harassment by communication; stalking</a:t>
            </a:r>
            <a:endParaRPr/>
          </a:p>
          <a:p>
            <a:pPr marL="457200" lvl="0" indent="-342900" algn="l" rtl="0">
              <a:lnSpc>
                <a:spcPct val="115000"/>
              </a:lnSpc>
              <a:spcBef>
                <a:spcPts val="0"/>
              </a:spcBef>
              <a:spcAft>
                <a:spcPts val="0"/>
              </a:spcAft>
              <a:buSzPts val="1800"/>
              <a:buChar char="●"/>
            </a:pPr>
            <a:r>
              <a:rPr lang="en"/>
              <a:t>Sexting - child pornogrpahy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9351d989da_0_1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Cyberbullying</a:t>
            </a:r>
            <a:endParaRPr/>
          </a:p>
        </p:txBody>
      </p:sp>
      <p:sp>
        <p:nvSpPr>
          <p:cNvPr id="120" name="Google Shape;120;g9351d989da_0_1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June 22, 2012: NYS Assembly passed legislation requiring cyberbullying reporting</a:t>
            </a:r>
            <a:endParaRPr/>
          </a:p>
          <a:p>
            <a:pPr marL="457200" lvl="0" indent="-342900" algn="l" rtl="0">
              <a:spcBef>
                <a:spcPts val="0"/>
              </a:spcBef>
              <a:spcAft>
                <a:spcPts val="0"/>
              </a:spcAft>
              <a:buSzPts val="1800"/>
              <a:buChar char="-"/>
            </a:pPr>
            <a:r>
              <a:rPr lang="en"/>
              <a:t>Expands on the Dignity For All Students Act, signed by Gov. Cuomo on July 9, 2012and goes into effect 7/2013</a:t>
            </a:r>
            <a:endParaRPr/>
          </a:p>
          <a:p>
            <a:pPr marL="457200" lvl="0" indent="-342900" algn="l" rtl="0">
              <a:spcBef>
                <a:spcPts val="0"/>
              </a:spcBef>
              <a:spcAft>
                <a:spcPts val="0"/>
              </a:spcAft>
              <a:buSzPts val="1800"/>
              <a:buChar char="-"/>
            </a:pPr>
            <a:r>
              <a:rPr lang="en"/>
              <a:t>Requires ALL school staff to report any incident of bullying AND cyberbullying to the school principal or superintendent</a:t>
            </a:r>
            <a:endParaRPr/>
          </a:p>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g9351d989da_0_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Cyberbullying?</a:t>
            </a:r>
            <a:endParaRPr/>
          </a:p>
        </p:txBody>
      </p:sp>
      <p:sp>
        <p:nvSpPr>
          <p:cNvPr id="126" name="Google Shape;126;g9351d989da_0_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Cyberbullying is bullying that occurs through the use of electronic technology, such as cell phones, computers, and tablets. It can also involve the use of communication tools, such social media sites, text messages, chat and websites. </a:t>
            </a:r>
            <a:endParaRPr/>
          </a:p>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9351d989da_0_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Distance Learning and DASA</a:t>
            </a:r>
            <a:endParaRPr/>
          </a:p>
        </p:txBody>
      </p:sp>
      <p:sp>
        <p:nvSpPr>
          <p:cNvPr id="132" name="Google Shape;132;g9351d989da_0_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Examples of Cyberbullying include, but are not limited to:</a:t>
            </a:r>
            <a:endParaRPr/>
          </a:p>
          <a:p>
            <a:pPr marL="914400" lvl="1" indent="-317500" algn="l" rtl="0">
              <a:spcBef>
                <a:spcPts val="0"/>
              </a:spcBef>
              <a:spcAft>
                <a:spcPts val="0"/>
              </a:spcAft>
              <a:buSzPts val="1400"/>
              <a:buChar char="-"/>
            </a:pPr>
            <a:r>
              <a:rPr lang="en"/>
              <a:t>Sending hurtful, rude, or mean text messages or e-mails to others.</a:t>
            </a:r>
            <a:endParaRPr/>
          </a:p>
          <a:p>
            <a:pPr marL="914400" lvl="1" indent="-317500" algn="l" rtl="0">
              <a:spcBef>
                <a:spcPts val="0"/>
              </a:spcBef>
              <a:spcAft>
                <a:spcPts val="0"/>
              </a:spcAft>
              <a:buSzPts val="1400"/>
              <a:buChar char="-"/>
            </a:pPr>
            <a:r>
              <a:rPr lang="en"/>
              <a:t>Spreading rumors or lies about others by text message or e-mail or posting on social networking sites.</a:t>
            </a:r>
            <a:endParaRPr/>
          </a:p>
          <a:p>
            <a:pPr marL="914400" lvl="1" indent="-317500" algn="l" rtl="0">
              <a:spcBef>
                <a:spcPts val="0"/>
              </a:spcBef>
              <a:spcAft>
                <a:spcPts val="0"/>
              </a:spcAft>
              <a:buSzPts val="1400"/>
              <a:buChar char="-"/>
            </a:pPr>
            <a:r>
              <a:rPr lang="en"/>
              <a:t>Creating or sharing pictures, websites, videos or social media profiles, including fake profiles that embarrass, humiliate, or make fun of others.</a:t>
            </a:r>
            <a:endParaRPr/>
          </a:p>
          <a:p>
            <a:pPr marL="457200" lvl="0" indent="-342900" algn="l" rtl="0">
              <a:spcBef>
                <a:spcPts val="0"/>
              </a:spcBef>
              <a:spcAft>
                <a:spcPts val="0"/>
              </a:spcAft>
              <a:buSzPts val="1800"/>
              <a:buChar char="-"/>
            </a:pPr>
            <a:r>
              <a:rPr lang="en"/>
              <a:t>Using inappropriate communication that is hurtful, rude, and/or lies over educational video comments, chats or messaging during synchronous or asynchronous learning, group assignments, etc.</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Wilson School District DASA requirements:</a:t>
            </a:r>
            <a:endParaRPr/>
          </a:p>
        </p:txBody>
      </p:sp>
      <p:sp>
        <p:nvSpPr>
          <p:cNvPr id="138" name="Google Shape;138;p9"/>
          <p:cNvSpPr txBox="1">
            <a:spLocks noGrp="1"/>
          </p:cNvSpPr>
          <p:nvPr>
            <p:ph type="body" idx="1"/>
          </p:nvPr>
        </p:nvSpPr>
        <p:spPr>
          <a:xfrm>
            <a:off x="311700" y="16858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AutoNum type="arabicParenR"/>
            </a:pPr>
            <a:r>
              <a:rPr lang="en"/>
              <a:t>Provide students, staff, and persons in parental relation with information about DASA, including the identity of the DASA Coordinator.</a:t>
            </a:r>
            <a:endParaRPr/>
          </a:p>
          <a:p>
            <a:pPr marL="457200" lvl="0" indent="-342900" algn="l" rtl="0">
              <a:lnSpc>
                <a:spcPct val="115000"/>
              </a:lnSpc>
              <a:spcBef>
                <a:spcPts val="0"/>
              </a:spcBef>
              <a:spcAft>
                <a:spcPts val="0"/>
              </a:spcAft>
              <a:buSzPts val="1800"/>
              <a:buAutoNum type="arabicParenR"/>
            </a:pPr>
            <a:r>
              <a:rPr lang="en"/>
              <a:t>Provide information in languages other than English when necessary</a:t>
            </a:r>
            <a:endParaRPr/>
          </a:p>
          <a:p>
            <a:pPr marL="457200" lvl="0" indent="-342900" algn="l" rtl="0">
              <a:lnSpc>
                <a:spcPct val="115000"/>
              </a:lnSpc>
              <a:spcBef>
                <a:spcPts val="0"/>
              </a:spcBef>
              <a:spcAft>
                <a:spcPts val="0"/>
              </a:spcAft>
              <a:buSzPts val="1800"/>
              <a:buAutoNum type="arabicParenR"/>
            </a:pPr>
            <a:r>
              <a:rPr lang="en"/>
              <a:t>Policies, procedures, and guidelines that require a school environment free from harassment, bullying, discrimination, and cyberbullying.</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g94f9e830dc_0_10"/>
          <p:cNvSpPr txBox="1">
            <a:spLocks noGrp="1"/>
          </p:cNvSpPr>
          <p:nvPr>
            <p:ph type="title"/>
          </p:nvPr>
        </p:nvSpPr>
        <p:spPr>
          <a:xfrm>
            <a:off x="311700" y="64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What sites and events are covered by the Dignity Act?</a:t>
            </a:r>
            <a:endParaRPr/>
          </a:p>
        </p:txBody>
      </p:sp>
      <p:sp>
        <p:nvSpPr>
          <p:cNvPr id="144" name="Google Shape;144;g94f9e830dc_0_10"/>
          <p:cNvSpPr txBox="1">
            <a:spLocks noGrp="1"/>
          </p:cNvSpPr>
          <p:nvPr>
            <p:ph type="body" idx="1"/>
          </p:nvPr>
        </p:nvSpPr>
        <p:spPr>
          <a:xfrm>
            <a:off x="311700" y="1304875"/>
            <a:ext cx="8520600" cy="3416400"/>
          </a:xfrm>
          <a:prstGeom prst="rect">
            <a:avLst/>
          </a:prstGeom>
        </p:spPr>
        <p:txBody>
          <a:bodyPr spcFirstLastPara="1" wrap="square" lIns="91425" tIns="91425" rIns="91425" bIns="91425" anchor="t" anchorCtr="0">
            <a:noAutofit/>
          </a:bodyPr>
          <a:lstStyle/>
          <a:p>
            <a:pPr marL="342900" lvl="0" indent="-342900" algn="l" rtl="0">
              <a:lnSpc>
                <a:spcPct val="100000"/>
              </a:lnSpc>
              <a:spcBef>
                <a:spcPts val="0"/>
              </a:spcBef>
              <a:spcAft>
                <a:spcPts val="0"/>
              </a:spcAft>
              <a:buClr>
                <a:srgbClr val="666666"/>
              </a:buClr>
              <a:buSzPts val="2400"/>
              <a:buFont typeface="Proxima Nova"/>
              <a:buChar char="•"/>
            </a:pPr>
            <a:r>
              <a:rPr lang="en" sz="2400">
                <a:solidFill>
                  <a:srgbClr val="666666"/>
                </a:solidFill>
              </a:rPr>
              <a:t>The Dignity Act applies to </a:t>
            </a:r>
            <a:r>
              <a:rPr lang="en" sz="2400" u="sng">
                <a:solidFill>
                  <a:srgbClr val="666666"/>
                </a:solidFill>
              </a:rPr>
              <a:t>all</a:t>
            </a:r>
            <a:r>
              <a:rPr lang="en" sz="2400">
                <a:solidFill>
                  <a:srgbClr val="666666"/>
                </a:solidFill>
              </a:rPr>
              <a:t> public schools, BOCES, and charter schools.</a:t>
            </a:r>
            <a:endParaRPr sz="2400">
              <a:solidFill>
                <a:srgbClr val="666666"/>
              </a:solidFill>
            </a:endParaRPr>
          </a:p>
          <a:p>
            <a:pPr marL="342900" lvl="0" indent="-342900" algn="l" rtl="0">
              <a:lnSpc>
                <a:spcPct val="100000"/>
              </a:lnSpc>
              <a:spcBef>
                <a:spcPts val="480"/>
              </a:spcBef>
              <a:spcAft>
                <a:spcPts val="0"/>
              </a:spcAft>
              <a:buClr>
                <a:srgbClr val="666666"/>
              </a:buClr>
              <a:buSzPts val="2400"/>
              <a:buFont typeface="Proxima Nova"/>
              <a:buChar char="•"/>
            </a:pPr>
            <a:r>
              <a:rPr lang="en" sz="2400">
                <a:solidFill>
                  <a:srgbClr val="666666"/>
                </a:solidFill>
              </a:rPr>
              <a:t>The Dignity Act applies to incidents on school property (in a school building, athletic playing field, playground, parking lot, school bus)</a:t>
            </a:r>
            <a:endParaRPr sz="2400">
              <a:solidFill>
                <a:srgbClr val="666666"/>
              </a:solidFill>
            </a:endParaRPr>
          </a:p>
          <a:p>
            <a:pPr marL="342900" lvl="0" indent="-342900" algn="l" rtl="0">
              <a:lnSpc>
                <a:spcPct val="100000"/>
              </a:lnSpc>
              <a:spcBef>
                <a:spcPts val="480"/>
              </a:spcBef>
              <a:spcAft>
                <a:spcPts val="0"/>
              </a:spcAft>
              <a:buClr>
                <a:srgbClr val="666666"/>
              </a:buClr>
              <a:buSzPts val="2400"/>
              <a:buFont typeface="Proxima Nova"/>
              <a:buChar char="•"/>
            </a:pPr>
            <a:r>
              <a:rPr lang="en" sz="2400">
                <a:solidFill>
                  <a:srgbClr val="666666"/>
                </a:solidFill>
              </a:rPr>
              <a:t>The Dignity Act applies to public school sponsored functions (school-sponsored extra curricular events or activities)</a:t>
            </a:r>
            <a:endParaRPr sz="2400">
              <a:solidFill>
                <a:srgbClr val="666666"/>
              </a:solidFill>
            </a:endParaRPr>
          </a:p>
          <a:p>
            <a:pPr marL="0" lvl="0" indent="0" algn="l" rtl="0">
              <a:spcBef>
                <a:spcPts val="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Wilson School District DASA Policy</a:t>
            </a:r>
            <a:endParaRPr/>
          </a:p>
        </p:txBody>
      </p:sp>
      <p:sp>
        <p:nvSpPr>
          <p:cNvPr id="150" name="Google Shape;150;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Identify administrative designee to receive reports; </a:t>
            </a:r>
            <a:endParaRPr/>
          </a:p>
          <a:p>
            <a:pPr marL="457200" lvl="0" indent="-342900" algn="l" rtl="0">
              <a:lnSpc>
                <a:spcPct val="115000"/>
              </a:lnSpc>
              <a:spcBef>
                <a:spcPts val="0"/>
              </a:spcBef>
              <a:spcAft>
                <a:spcPts val="0"/>
              </a:spcAft>
              <a:buSzPts val="1800"/>
              <a:buChar char="●"/>
            </a:pPr>
            <a:r>
              <a:rPr lang="en"/>
              <a:t>Enable students and persons in parental relation to make a report; </a:t>
            </a:r>
            <a:endParaRPr/>
          </a:p>
          <a:p>
            <a:pPr marL="457200" lvl="0" indent="-342900" algn="l" rtl="0">
              <a:lnSpc>
                <a:spcPct val="115000"/>
              </a:lnSpc>
              <a:spcBef>
                <a:spcPts val="0"/>
              </a:spcBef>
              <a:spcAft>
                <a:spcPts val="0"/>
              </a:spcAft>
              <a:buSzPts val="1800"/>
              <a:buChar char="●"/>
            </a:pPr>
            <a:r>
              <a:rPr lang="en"/>
              <a:t>Require school personnel to notify an administrator of report within </a:t>
            </a:r>
            <a:r>
              <a:rPr lang="en" b="1"/>
              <a:t>one day</a:t>
            </a:r>
            <a:r>
              <a:rPr lang="en"/>
              <a:t> and </a:t>
            </a:r>
            <a:r>
              <a:rPr lang="en" b="1"/>
              <a:t>file a written report no later than two days after original report</a:t>
            </a:r>
            <a:r>
              <a:rPr lang="en"/>
              <a:t>; </a:t>
            </a:r>
            <a:endParaRPr/>
          </a:p>
          <a:p>
            <a:pPr marL="457200" lvl="0" indent="-342900" algn="l" rtl="0">
              <a:lnSpc>
                <a:spcPct val="115000"/>
              </a:lnSpc>
              <a:spcBef>
                <a:spcPts val="0"/>
              </a:spcBef>
              <a:spcAft>
                <a:spcPts val="0"/>
              </a:spcAft>
              <a:buSzPts val="1800"/>
              <a:buChar char="●"/>
            </a:pPr>
            <a:r>
              <a:rPr lang="en"/>
              <a:t>Require a thorough investigation be completed promptly after report;</a:t>
            </a:r>
            <a:endParaRPr/>
          </a:p>
          <a:p>
            <a:pPr marL="457200" lvl="0" indent="-342900" algn="l" rtl="0">
              <a:lnSpc>
                <a:spcPct val="115000"/>
              </a:lnSpc>
              <a:spcBef>
                <a:spcPts val="0"/>
              </a:spcBef>
              <a:spcAft>
                <a:spcPts val="0"/>
              </a:spcAft>
              <a:buSzPts val="1800"/>
              <a:buChar char="●"/>
            </a:pPr>
            <a:r>
              <a:rPr lang="en"/>
              <a:t>Require the school to take prompt action to end harassment, bullying, and/or discrimination; </a:t>
            </a:r>
            <a:endParaRPr/>
          </a:p>
          <a:p>
            <a:pPr marL="457200" lvl="0" indent="-342900" algn="l" rtl="0">
              <a:lnSpc>
                <a:spcPct val="115000"/>
              </a:lnSpc>
              <a:spcBef>
                <a:spcPts val="0"/>
              </a:spcBef>
              <a:spcAft>
                <a:spcPts val="0"/>
              </a:spcAft>
              <a:buSzPts val="1800"/>
              <a:buChar char="●"/>
            </a:pPr>
            <a:r>
              <a:rPr lang="en"/>
              <a:t>Prohibit retaliation against anyone making a report or assisting with the investigation; </a:t>
            </a:r>
            <a:endParaRPr/>
          </a:p>
          <a:p>
            <a:pPr marL="457200" lvl="0" indent="0" algn="l" rtl="0">
              <a:lnSpc>
                <a:spcPct val="115000"/>
              </a:lnSpc>
              <a:spcBef>
                <a:spcPts val="1600"/>
              </a:spcBef>
              <a:spcAft>
                <a:spcPts val="1600"/>
              </a:spcAft>
              <a:buSzPts val="1800"/>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a:t>Wilson School District DASA Policy</a:t>
            </a:r>
            <a:endParaRPr/>
          </a:p>
          <a:p>
            <a:pPr marL="0" lvl="0" indent="0" algn="l" rtl="0">
              <a:lnSpc>
                <a:spcPct val="100000"/>
              </a:lnSpc>
              <a:spcBef>
                <a:spcPts val="0"/>
              </a:spcBef>
              <a:spcAft>
                <a:spcPts val="0"/>
              </a:spcAft>
              <a:buSzPts val="3000"/>
              <a:buNone/>
            </a:pPr>
            <a:endParaRPr/>
          </a:p>
        </p:txBody>
      </p:sp>
      <p:sp>
        <p:nvSpPr>
          <p:cNvPr id="156" name="Google Shape;156;p1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Develop a school strategy to prevent harassment, bullying, and discrimination;</a:t>
            </a:r>
            <a:endParaRPr/>
          </a:p>
          <a:p>
            <a:pPr marL="457200" lvl="0" indent="-342900" algn="l" rtl="0">
              <a:lnSpc>
                <a:spcPct val="115000"/>
              </a:lnSpc>
              <a:spcBef>
                <a:spcPts val="0"/>
              </a:spcBef>
              <a:spcAft>
                <a:spcPts val="0"/>
              </a:spcAft>
              <a:buSzPts val="1800"/>
              <a:buChar char="●"/>
            </a:pPr>
            <a:r>
              <a:rPr lang="en"/>
              <a:t>Require school leader to regularly report data trends to superintendent; </a:t>
            </a:r>
            <a:endParaRPr/>
          </a:p>
          <a:p>
            <a:pPr marL="457200" lvl="0" indent="-342900" algn="l" rtl="0">
              <a:lnSpc>
                <a:spcPct val="115000"/>
              </a:lnSpc>
              <a:spcBef>
                <a:spcPts val="0"/>
              </a:spcBef>
              <a:spcAft>
                <a:spcPts val="0"/>
              </a:spcAft>
              <a:buSzPts val="1800"/>
              <a:buChar char="●"/>
            </a:pPr>
            <a:r>
              <a:rPr lang="en"/>
              <a:t>Require school leaders to notify local law enforcement when behavior is believed to constitute criminal conduct; </a:t>
            </a:r>
            <a:endParaRPr/>
          </a:p>
          <a:p>
            <a:pPr marL="457200" lvl="0" indent="-342900" algn="l" rtl="0">
              <a:lnSpc>
                <a:spcPct val="115000"/>
              </a:lnSpc>
              <a:spcBef>
                <a:spcPts val="0"/>
              </a:spcBef>
              <a:spcAft>
                <a:spcPts val="0"/>
              </a:spcAft>
              <a:buSzPts val="1800"/>
              <a:buChar char="●"/>
            </a:pPr>
            <a:r>
              <a:rPr lang="en"/>
              <a:t>Require that all school personnel receive a copy of the district policies (school calendar), including the reporting process, at least annually; and </a:t>
            </a:r>
            <a:endParaRPr/>
          </a:p>
          <a:p>
            <a:pPr marL="457200" lvl="0" indent="-342900" algn="l" rtl="0">
              <a:lnSpc>
                <a:spcPct val="115000"/>
              </a:lnSpc>
              <a:spcBef>
                <a:spcPts val="0"/>
              </a:spcBef>
              <a:spcAft>
                <a:spcPts val="0"/>
              </a:spcAft>
              <a:buSzPts val="1800"/>
              <a:buChar char="●"/>
            </a:pPr>
            <a:r>
              <a:rPr lang="en"/>
              <a:t>Ensure that the district’s policies and procedures, including an incident report form, are posted on the district’s website.</a:t>
            </a:r>
            <a:endParaRPr/>
          </a:p>
          <a:p>
            <a:pPr marL="914400" lvl="1" indent="-317500" algn="l" rtl="0">
              <a:lnSpc>
                <a:spcPct val="115000"/>
              </a:lnSpc>
              <a:spcBef>
                <a:spcPts val="0"/>
              </a:spcBef>
              <a:spcAft>
                <a:spcPts val="0"/>
              </a:spcAft>
              <a:buSzPts val="1400"/>
              <a:buChar char="○"/>
            </a:pPr>
            <a:r>
              <a:rPr lang="en" u="sng">
                <a:solidFill>
                  <a:schemeClr val="hlink"/>
                </a:solidFill>
                <a:hlinkClick r:id="rId3"/>
              </a:rPr>
              <a:t>http://www.wilsoncsd.org/Page/493</a:t>
            </a:r>
            <a:endParaRPr/>
          </a:p>
          <a:p>
            <a:pPr marL="457200" lvl="0" indent="0" algn="l" rtl="0">
              <a:lnSpc>
                <a:spcPct val="115000"/>
              </a:lnSpc>
              <a:spcBef>
                <a:spcPts val="1600"/>
              </a:spcBef>
              <a:spcAft>
                <a:spcPts val="0"/>
              </a:spcAft>
              <a:buSzPts val="1800"/>
              <a:buNone/>
            </a:pPr>
            <a:endParaRPr/>
          </a:p>
          <a:p>
            <a:pPr marL="0" lvl="0" indent="0" algn="l" rtl="0">
              <a:lnSpc>
                <a:spcPct val="115000"/>
              </a:lnSpc>
              <a:spcBef>
                <a:spcPts val="1600"/>
              </a:spcBef>
              <a:spcAft>
                <a:spcPts val="1600"/>
              </a:spcAft>
              <a:buSzPts val="1800"/>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2"/>
          <p:cNvSpPr txBox="1">
            <a:spLocks noGrp="1"/>
          </p:cNvSpPr>
          <p:nvPr>
            <p:ph type="title"/>
          </p:nvPr>
        </p:nvSpPr>
        <p:spPr>
          <a:xfrm>
            <a:off x="311700" y="2164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Resources</a:t>
            </a:r>
            <a:endParaRPr/>
          </a:p>
        </p:txBody>
      </p:sp>
      <p:sp>
        <p:nvSpPr>
          <p:cNvPr id="162" name="Google Shape;162;p12"/>
          <p:cNvSpPr txBox="1">
            <a:spLocks noGrp="1"/>
          </p:cNvSpPr>
          <p:nvPr>
            <p:ph type="body" idx="1"/>
          </p:nvPr>
        </p:nvSpPr>
        <p:spPr>
          <a:xfrm>
            <a:off x="311700" y="9238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For Additional Information, please visit the following: Dignity Act: </a:t>
            </a:r>
            <a:r>
              <a:rPr lang="en" u="sng">
                <a:solidFill>
                  <a:schemeClr val="hlink"/>
                </a:solidFill>
                <a:hlinkClick r:id="rId3"/>
              </a:rPr>
              <a:t>http://www.p12.nysed.gov/dignityact/</a:t>
            </a:r>
            <a:endParaRPr/>
          </a:p>
          <a:p>
            <a:pPr marL="0" lvl="0" indent="0" algn="l" rtl="0">
              <a:lnSpc>
                <a:spcPct val="115000"/>
              </a:lnSpc>
              <a:spcBef>
                <a:spcPts val="1600"/>
              </a:spcBef>
              <a:spcAft>
                <a:spcPts val="0"/>
              </a:spcAft>
              <a:buSzPts val="1800"/>
              <a:buNone/>
            </a:pPr>
            <a:r>
              <a:rPr lang="en"/>
              <a:t>Resource for Promising Practices Guide:  </a:t>
            </a:r>
            <a:r>
              <a:rPr lang="en" u="sng">
                <a:solidFill>
                  <a:schemeClr val="hlink"/>
                </a:solidFill>
                <a:hlinkClick r:id="rId4"/>
              </a:rPr>
              <a:t>http://www.p12.nysed.gov/dignityact/documents/FINALDignityForAllStud entsActGuidanceMay2016.pdf</a:t>
            </a:r>
            <a:endParaRPr/>
          </a:p>
          <a:p>
            <a:pPr marL="0" lvl="0" indent="0" algn="l" rtl="0">
              <a:lnSpc>
                <a:spcPct val="115000"/>
              </a:lnSpc>
              <a:spcBef>
                <a:spcPts val="1600"/>
              </a:spcBef>
              <a:spcAft>
                <a:spcPts val="0"/>
              </a:spcAft>
              <a:buSzPts val="1800"/>
              <a:buNone/>
            </a:pPr>
            <a:r>
              <a:rPr lang="en"/>
              <a:t>Safe and Supportive Learning:                           </a:t>
            </a:r>
            <a:r>
              <a:rPr lang="en" u="sng">
                <a:solidFill>
                  <a:schemeClr val="hlink"/>
                </a:solidFill>
                <a:hlinkClick r:id="rId5"/>
              </a:rPr>
              <a:t>https://safesupportivelearning.ed.gov/</a:t>
            </a:r>
            <a:endParaRPr/>
          </a:p>
          <a:p>
            <a:pPr marL="0" lvl="0" indent="0" algn="l" rtl="0">
              <a:lnSpc>
                <a:spcPct val="115000"/>
              </a:lnSpc>
              <a:spcBef>
                <a:spcPts val="1600"/>
              </a:spcBef>
              <a:spcAft>
                <a:spcPts val="0"/>
              </a:spcAft>
              <a:buSzPts val="1800"/>
              <a:buNone/>
            </a:pPr>
            <a:r>
              <a:rPr lang="en"/>
              <a:t>Stop Bullying: </a:t>
            </a:r>
            <a:r>
              <a:rPr lang="en" u="sng">
                <a:solidFill>
                  <a:schemeClr val="hlink"/>
                </a:solidFill>
                <a:hlinkClick r:id="rId6"/>
              </a:rPr>
              <a:t>www.stopbullying.gov</a:t>
            </a:r>
            <a:endParaRPr/>
          </a:p>
          <a:p>
            <a:pPr marL="0" lvl="0" indent="0" algn="l" rtl="0">
              <a:lnSpc>
                <a:spcPct val="115000"/>
              </a:lnSpc>
              <a:spcBef>
                <a:spcPts val="1600"/>
              </a:spcBef>
              <a:spcAft>
                <a:spcPts val="0"/>
              </a:spcAft>
              <a:buSzPts val="1800"/>
              <a:buNone/>
            </a:pPr>
            <a:r>
              <a:rPr lang="en"/>
              <a:t>Wilson DASA site:  </a:t>
            </a:r>
            <a:r>
              <a:rPr lang="en" u="sng">
                <a:solidFill>
                  <a:schemeClr val="hlink"/>
                </a:solidFill>
                <a:hlinkClick r:id="rId7"/>
              </a:rPr>
              <a:t>http://www.wilsoncsd.org/domain/184</a:t>
            </a:r>
            <a:endParaRPr/>
          </a:p>
          <a:p>
            <a:pPr marL="0" lvl="0" indent="0" algn="l" rtl="0">
              <a:lnSpc>
                <a:spcPct val="115000"/>
              </a:lnSpc>
              <a:spcBef>
                <a:spcPts val="1600"/>
              </a:spcBef>
              <a:spcAft>
                <a:spcPts val="0"/>
              </a:spcAft>
              <a:buSzPts val="1800"/>
              <a:buNone/>
            </a:pPr>
            <a:endParaRPr/>
          </a:p>
          <a:p>
            <a:pPr marL="0" lvl="0" indent="0" algn="l" rtl="0">
              <a:lnSpc>
                <a:spcPct val="115000"/>
              </a:lnSpc>
              <a:spcBef>
                <a:spcPts val="1600"/>
              </a:spcBef>
              <a:spcAft>
                <a:spcPts val="0"/>
              </a:spcAft>
              <a:buSzPts val="1800"/>
              <a:buNone/>
            </a:pPr>
            <a:endParaRPr/>
          </a:p>
          <a:p>
            <a:pPr marL="0" lvl="0" indent="0" algn="l" rtl="0">
              <a:lnSpc>
                <a:spcPct val="115000"/>
              </a:lnSpc>
              <a:spcBef>
                <a:spcPts val="1600"/>
              </a:spcBef>
              <a:spcAft>
                <a:spcPts val="1600"/>
              </a:spcAft>
              <a:buSzPts val="1800"/>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94f9e830dc_0_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Certificate of Completion</a:t>
            </a:r>
            <a:endParaRPr/>
          </a:p>
        </p:txBody>
      </p:sp>
      <p:sp>
        <p:nvSpPr>
          <p:cNvPr id="168" name="Google Shape;168;g94f9e830dc_0_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Please complete the attached form to certify that you have completed the DASA training for the 2020-2021 school year.</a:t>
            </a:r>
            <a:endParaRPr/>
          </a:p>
          <a:p>
            <a:pPr marL="0" lvl="0" indent="0" algn="l" rtl="0">
              <a:spcBef>
                <a:spcPts val="0"/>
              </a:spcBef>
              <a:spcAft>
                <a:spcPts val="0"/>
              </a:spcAft>
              <a:buNone/>
            </a:pPr>
            <a:endParaRPr/>
          </a:p>
          <a:p>
            <a:pPr marL="0" lvl="0" indent="0" algn="l" rtl="0">
              <a:spcBef>
                <a:spcPts val="0"/>
              </a:spcBef>
              <a:spcAft>
                <a:spcPts val="0"/>
              </a:spcAft>
              <a:buNone/>
            </a:pPr>
            <a:r>
              <a:rPr lang="en" sz="1700" u="sng">
                <a:solidFill>
                  <a:schemeClr val="hlink"/>
                </a:solidFill>
                <a:latin typeface="Arial"/>
                <a:ea typeface="Arial"/>
                <a:cs typeface="Arial"/>
                <a:sym typeface="Arial"/>
                <a:hlinkClick r:id="rId3"/>
              </a:rPr>
              <a:t>DASA Certificate of Completion Form</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g94f9e830dc_0_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rgbClr val="C00000"/>
              </a:buClr>
              <a:buSzPts val="3200"/>
              <a:buFont typeface="Impact"/>
              <a:buNone/>
            </a:pPr>
            <a:r>
              <a:rPr lang="en" sz="3200">
                <a:latin typeface="Impact"/>
                <a:ea typeface="Impact"/>
                <a:cs typeface="Impact"/>
                <a:sym typeface="Impact"/>
              </a:rPr>
              <a:t>The objectives of this presentation are…</a:t>
            </a:r>
            <a:endParaRPr sz="1400">
              <a:latin typeface="Arial"/>
              <a:ea typeface="Arial"/>
              <a:cs typeface="Arial"/>
              <a:sym typeface="Arial"/>
            </a:endParaRPr>
          </a:p>
          <a:p>
            <a:pPr marL="0" lvl="0" indent="0" algn="l" rtl="0">
              <a:spcBef>
                <a:spcPts val="0"/>
              </a:spcBef>
              <a:spcAft>
                <a:spcPts val="0"/>
              </a:spcAft>
              <a:buNone/>
            </a:pPr>
            <a:endParaRPr/>
          </a:p>
        </p:txBody>
      </p:sp>
      <p:sp>
        <p:nvSpPr>
          <p:cNvPr id="64" name="Google Shape;64;g94f9e830dc_0_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342900" lvl="0" indent="-342900" algn="l" rtl="0">
              <a:lnSpc>
                <a:spcPct val="100000"/>
              </a:lnSpc>
              <a:spcBef>
                <a:spcPts val="0"/>
              </a:spcBef>
              <a:spcAft>
                <a:spcPts val="0"/>
              </a:spcAft>
              <a:buClr>
                <a:srgbClr val="666666"/>
              </a:buClr>
              <a:buSzPts val="2400"/>
              <a:buFont typeface="Proxima Nova"/>
              <a:buChar char="•"/>
            </a:pPr>
            <a:r>
              <a:rPr lang="en" sz="2400">
                <a:solidFill>
                  <a:srgbClr val="666666"/>
                </a:solidFill>
              </a:rPr>
              <a:t>To explain what the Dignity Act is and why it was created</a:t>
            </a:r>
            <a:endParaRPr sz="2400">
              <a:solidFill>
                <a:srgbClr val="666666"/>
              </a:solidFill>
            </a:endParaRPr>
          </a:p>
          <a:p>
            <a:pPr marL="342900" lvl="0" indent="-342900" algn="l" rtl="0">
              <a:lnSpc>
                <a:spcPct val="100000"/>
              </a:lnSpc>
              <a:spcBef>
                <a:spcPts val="480"/>
              </a:spcBef>
              <a:spcAft>
                <a:spcPts val="0"/>
              </a:spcAft>
              <a:buClr>
                <a:srgbClr val="666666"/>
              </a:buClr>
              <a:buSzPts val="2400"/>
              <a:buFont typeface="Proxima Nova"/>
              <a:buChar char="•"/>
            </a:pPr>
            <a:r>
              <a:rPr lang="en" sz="2400">
                <a:solidFill>
                  <a:srgbClr val="666666"/>
                </a:solidFill>
              </a:rPr>
              <a:t>To teach staff the core principles of DASA and how to support these principles throughout the school day</a:t>
            </a:r>
            <a:endParaRPr sz="2400">
              <a:solidFill>
                <a:srgbClr val="666666"/>
              </a:solidFill>
            </a:endParaRPr>
          </a:p>
          <a:p>
            <a:pPr marL="342900" lvl="0" indent="-342900" algn="l" rtl="0">
              <a:lnSpc>
                <a:spcPct val="100000"/>
              </a:lnSpc>
              <a:spcBef>
                <a:spcPts val="480"/>
              </a:spcBef>
              <a:spcAft>
                <a:spcPts val="0"/>
              </a:spcAft>
              <a:buClr>
                <a:srgbClr val="666666"/>
              </a:buClr>
              <a:buSzPts val="2400"/>
              <a:buFont typeface="Proxima Nova"/>
              <a:buChar char="•"/>
            </a:pPr>
            <a:r>
              <a:rPr lang="en" sz="2400">
                <a:solidFill>
                  <a:srgbClr val="666666"/>
                </a:solidFill>
              </a:rPr>
              <a:t>To review how our school district will support DASA and how our reporting system is implemented</a:t>
            </a:r>
            <a:endParaRPr sz="2400">
              <a:solidFill>
                <a:srgbClr val="666666"/>
              </a:solidFill>
            </a:endParaRPr>
          </a:p>
          <a:p>
            <a:pPr marL="0" lvl="0" indent="0" algn="l" rtl="0">
              <a:spcBef>
                <a:spcPts val="0"/>
              </a:spcBef>
              <a:spcAft>
                <a:spcPts val="0"/>
              </a:spcAft>
              <a:buNone/>
            </a:pPr>
            <a:endParaRPr sz="2400">
              <a:solidFill>
                <a:srgbClr val="66666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What is the Dignity Act?</a:t>
            </a:r>
            <a:endParaRPr/>
          </a:p>
        </p:txBody>
      </p:sp>
      <p:sp>
        <p:nvSpPr>
          <p:cNvPr id="70" name="Google Shape;70;p2"/>
          <p:cNvSpPr txBox="1">
            <a:spLocks noGrp="1"/>
          </p:cNvSpPr>
          <p:nvPr>
            <p:ph type="body" idx="1"/>
          </p:nvPr>
        </p:nvSpPr>
        <p:spPr>
          <a:xfrm>
            <a:off x="311700" y="1533475"/>
            <a:ext cx="8520600" cy="3416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SzPts val="1800"/>
              <a:buNone/>
            </a:pPr>
            <a:r>
              <a:rPr lang="en" sz="2400"/>
              <a:t>The Dignity for All Students Act (The Dignity Act) was established to protect all students from harassment, bullying and discrimination. It became effective on July 1, 2012 and was amended to include cyberbullying effective July 1, 2013.</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g94f9e830dc_0_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the goal of the Dignity Act?</a:t>
            </a:r>
            <a:endParaRPr/>
          </a:p>
        </p:txBody>
      </p:sp>
      <p:sp>
        <p:nvSpPr>
          <p:cNvPr id="76" name="Google Shape;76;g94f9e830dc_0_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480"/>
              </a:spcBef>
              <a:spcAft>
                <a:spcPts val="0"/>
              </a:spcAft>
              <a:buClr>
                <a:srgbClr val="000000"/>
              </a:buClr>
              <a:buSzPts val="2400"/>
              <a:buFont typeface="Cabin"/>
              <a:buNone/>
            </a:pPr>
            <a:r>
              <a:rPr lang="en" sz="2600">
                <a:solidFill>
                  <a:srgbClr val="666666"/>
                </a:solidFill>
              </a:rPr>
              <a:t>The goal of the Dignity Act is to create a safe and supportive school climate where students can learn and focus, rather than fear being discriminated against and/or verbally and/or physically harassed. </a:t>
            </a:r>
            <a:endParaRPr sz="1600">
              <a:solidFill>
                <a:srgbClr val="666666"/>
              </a:solidFill>
            </a:endParaRPr>
          </a:p>
          <a:p>
            <a:pPr marL="0" lvl="0" indent="0" algn="l" rtl="0">
              <a:lnSpc>
                <a:spcPct val="100000"/>
              </a:lnSpc>
              <a:spcBef>
                <a:spcPts val="480"/>
              </a:spcBef>
              <a:spcAft>
                <a:spcPts val="0"/>
              </a:spcAft>
              <a:buClr>
                <a:srgbClr val="000000"/>
              </a:buClr>
              <a:buSzPts val="2400"/>
              <a:buFont typeface="Cabin"/>
              <a:buNone/>
            </a:pPr>
            <a:endParaRPr sz="2600">
              <a:solidFill>
                <a:srgbClr val="666666"/>
              </a:solidFill>
            </a:endParaRPr>
          </a:p>
          <a:p>
            <a:pPr marL="0" lvl="0" indent="0" algn="l" rtl="0">
              <a:lnSpc>
                <a:spcPct val="100000"/>
              </a:lnSpc>
              <a:spcBef>
                <a:spcPts val="480"/>
              </a:spcBef>
              <a:spcAft>
                <a:spcPts val="0"/>
              </a:spcAft>
              <a:buClr>
                <a:srgbClr val="000000"/>
              </a:buClr>
              <a:buSzPts val="2400"/>
              <a:buFont typeface="Cabin"/>
              <a:buNone/>
            </a:pPr>
            <a:r>
              <a:rPr lang="en" sz="2600">
                <a:solidFill>
                  <a:srgbClr val="666666"/>
                </a:solidFill>
              </a:rPr>
              <a:t>All public elementary and secondary school students have the right to attend school in a safe, welcoming, considerate, and caring environment.</a:t>
            </a:r>
            <a:endParaRPr sz="2600">
              <a:solidFill>
                <a:srgbClr val="666666"/>
              </a:solidFill>
            </a:endParaRPr>
          </a:p>
          <a:p>
            <a:pPr marL="0" lvl="0" indent="0" algn="l" rtl="0">
              <a:lnSpc>
                <a:spcPct val="100000"/>
              </a:lnSpc>
              <a:spcBef>
                <a:spcPts val="0"/>
              </a:spcBef>
              <a:spcAft>
                <a:spcPts val="0"/>
              </a:spcAft>
              <a:buClr>
                <a:srgbClr val="000000"/>
              </a:buClr>
              <a:buFont typeface="Arial"/>
              <a:buNone/>
            </a:pPr>
            <a:endParaRPr sz="2400">
              <a:solidFill>
                <a:srgbClr val="000000"/>
              </a:solidFill>
              <a:latin typeface="Cabin"/>
              <a:ea typeface="Cabin"/>
              <a:cs typeface="Cabin"/>
              <a:sym typeface="Cabin"/>
            </a:endParaRPr>
          </a:p>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DASA Coordinators</a:t>
            </a:r>
            <a:endParaRPr/>
          </a:p>
        </p:txBody>
      </p:sp>
      <p:sp>
        <p:nvSpPr>
          <p:cNvPr id="82" name="Google Shape;82;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Mr. John Diodate - Wilson Elementary School</a:t>
            </a:r>
            <a:endParaRPr/>
          </a:p>
          <a:p>
            <a:pPr marL="0" lvl="0" indent="0" algn="l" rtl="0">
              <a:lnSpc>
                <a:spcPct val="115000"/>
              </a:lnSpc>
              <a:spcBef>
                <a:spcPts val="1600"/>
              </a:spcBef>
              <a:spcAft>
                <a:spcPts val="0"/>
              </a:spcAft>
              <a:buSzPts val="1800"/>
              <a:buNone/>
            </a:pPr>
            <a:r>
              <a:rPr lang="en"/>
              <a:t>Mr. Scott Benton - Wilson Middle School</a:t>
            </a:r>
            <a:endParaRPr/>
          </a:p>
          <a:p>
            <a:pPr marL="0" lvl="0" indent="0" algn="l" rtl="0">
              <a:lnSpc>
                <a:spcPct val="115000"/>
              </a:lnSpc>
              <a:spcBef>
                <a:spcPts val="1600"/>
              </a:spcBef>
              <a:spcAft>
                <a:spcPts val="0"/>
              </a:spcAft>
              <a:buSzPts val="1800"/>
              <a:buNone/>
            </a:pPr>
            <a:r>
              <a:rPr lang="en"/>
              <a:t>Mr. Paul Galgovich - Wilson High School</a:t>
            </a:r>
            <a:endParaRPr/>
          </a:p>
          <a:p>
            <a:pPr marL="0" lvl="0" indent="0" algn="l" rtl="0">
              <a:lnSpc>
                <a:spcPct val="115000"/>
              </a:lnSpc>
              <a:spcBef>
                <a:spcPts val="1600"/>
              </a:spcBef>
              <a:spcAft>
                <a:spcPts val="0"/>
              </a:spcAft>
              <a:buSzPts val="1800"/>
              <a:buNone/>
            </a:pPr>
            <a:r>
              <a:rPr lang="en"/>
              <a:t>Mr. Jeff Roth - Wilson High School and Athletics</a:t>
            </a:r>
            <a:endParaRPr/>
          </a:p>
          <a:p>
            <a:pPr marL="0" lvl="0" indent="0" algn="l" rtl="0">
              <a:lnSpc>
                <a:spcPct val="115000"/>
              </a:lnSpc>
              <a:spcBef>
                <a:spcPts val="1600"/>
              </a:spcBef>
              <a:spcAft>
                <a:spcPts val="1600"/>
              </a:spcAft>
              <a:buSzPts val="1800"/>
              <a:buNone/>
            </a:pPr>
            <a:r>
              <a:rPr lang="en"/>
              <a:t>Mrs. Amanda Schaus - District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g6070830df8_0_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Definitions</a:t>
            </a:r>
            <a:endParaRPr/>
          </a:p>
        </p:txBody>
      </p:sp>
      <p:sp>
        <p:nvSpPr>
          <p:cNvPr id="88" name="Google Shape;88;g6070830df8_0_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According to the United States Department of Education (USDOE), </a:t>
            </a:r>
            <a:r>
              <a:rPr lang="en" b="1"/>
              <a:t>bullying </a:t>
            </a:r>
            <a:r>
              <a:rPr lang="en"/>
              <a:t>generally involves the following characteristics:</a:t>
            </a:r>
            <a:endParaRPr/>
          </a:p>
          <a:p>
            <a:pPr marL="0" lvl="0" indent="0" algn="l" rtl="0">
              <a:lnSpc>
                <a:spcPct val="115000"/>
              </a:lnSpc>
              <a:spcBef>
                <a:spcPts val="0"/>
              </a:spcBef>
              <a:spcAft>
                <a:spcPts val="0"/>
              </a:spcAft>
              <a:buSzPts val="1800"/>
              <a:buNone/>
            </a:pPr>
            <a:endParaRPr/>
          </a:p>
          <a:p>
            <a:pPr marL="457200" lvl="0" indent="-342900" algn="l" rtl="0">
              <a:lnSpc>
                <a:spcPct val="115000"/>
              </a:lnSpc>
              <a:spcBef>
                <a:spcPts val="0"/>
              </a:spcBef>
              <a:spcAft>
                <a:spcPts val="0"/>
              </a:spcAft>
              <a:buSzPts val="1800"/>
              <a:buChar char="●"/>
            </a:pPr>
            <a:r>
              <a:rPr lang="en"/>
              <a:t>An Imbalance of Power</a:t>
            </a:r>
            <a:endParaRPr/>
          </a:p>
          <a:p>
            <a:pPr marL="457200" lvl="0" indent="-342900" algn="l" rtl="0">
              <a:lnSpc>
                <a:spcPct val="115000"/>
              </a:lnSpc>
              <a:spcBef>
                <a:spcPts val="0"/>
              </a:spcBef>
              <a:spcAft>
                <a:spcPts val="0"/>
              </a:spcAft>
              <a:buSzPts val="1800"/>
              <a:buChar char="●"/>
            </a:pPr>
            <a:r>
              <a:rPr lang="en"/>
              <a:t>The Intent to Cause Harm</a:t>
            </a:r>
            <a:endParaRPr/>
          </a:p>
          <a:p>
            <a:pPr marL="457200" lvl="0" indent="-342900" algn="l" rtl="0">
              <a:lnSpc>
                <a:spcPct val="115000"/>
              </a:lnSpc>
              <a:spcBef>
                <a:spcPts val="0"/>
              </a:spcBef>
              <a:spcAft>
                <a:spcPts val="0"/>
              </a:spcAft>
              <a:buSzPts val="1800"/>
              <a:buChar char="●"/>
            </a:pPr>
            <a:r>
              <a:rPr lang="en"/>
              <a:t>Repetition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4"/>
          <p:cNvSpPr txBox="1">
            <a:spLocks noGrp="1"/>
          </p:cNvSpPr>
          <p:nvPr>
            <p:ph type="title"/>
          </p:nvPr>
        </p:nvSpPr>
        <p:spPr>
          <a:xfrm>
            <a:off x="311700" y="2164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Definitions</a:t>
            </a:r>
            <a:endParaRPr/>
          </a:p>
        </p:txBody>
      </p:sp>
      <p:sp>
        <p:nvSpPr>
          <p:cNvPr id="94" name="Google Shape;94;p4"/>
          <p:cNvSpPr txBox="1">
            <a:spLocks noGrp="1"/>
          </p:cNvSpPr>
          <p:nvPr>
            <p:ph type="body" idx="1"/>
          </p:nvPr>
        </p:nvSpPr>
        <p:spPr>
          <a:xfrm>
            <a:off x="311700" y="9238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b="1"/>
              <a:t>Bullying</a:t>
            </a:r>
            <a:r>
              <a:rPr lang="en"/>
              <a:t> is described as an unwanted, aggressive behavior that involves a real or perceived power imbalance. The behavior is repeated, or has the potential to be repeated, over time. </a:t>
            </a:r>
            <a:endParaRPr/>
          </a:p>
          <a:p>
            <a:pPr marL="457200" lvl="0" indent="0" algn="l" rtl="0">
              <a:lnSpc>
                <a:spcPct val="115000"/>
              </a:lnSpc>
              <a:spcBef>
                <a:spcPts val="1600"/>
              </a:spcBef>
              <a:spcAft>
                <a:spcPts val="0"/>
              </a:spcAft>
              <a:buSzPts val="1800"/>
              <a:buNone/>
            </a:pPr>
            <a:r>
              <a:rPr lang="en"/>
              <a:t>• 	</a:t>
            </a:r>
            <a:r>
              <a:rPr lang="en" b="1"/>
              <a:t>Bullying</a:t>
            </a:r>
            <a:r>
              <a:rPr lang="en"/>
              <a:t> can occur before and after school hours, in a school building, on a playground, on a school bus while a student is traveling to or from school, or on the Internet. </a:t>
            </a:r>
            <a:endParaRPr/>
          </a:p>
          <a:p>
            <a:pPr marL="0" lvl="0" indent="0" algn="l" rtl="0">
              <a:lnSpc>
                <a:spcPct val="115000"/>
              </a:lnSpc>
              <a:spcBef>
                <a:spcPts val="1600"/>
              </a:spcBef>
              <a:spcAft>
                <a:spcPts val="0"/>
              </a:spcAft>
              <a:buSzPts val="1800"/>
              <a:buNone/>
            </a:pPr>
            <a:r>
              <a:rPr lang="en"/>
              <a:t>• </a:t>
            </a:r>
            <a:r>
              <a:rPr lang="en" b="1"/>
              <a:t>Cyberbullying</a:t>
            </a:r>
            <a:r>
              <a:rPr lang="en"/>
              <a:t> occurs when harassment or bullying happens through any form of electronic communication. </a:t>
            </a:r>
            <a:endParaRPr/>
          </a:p>
          <a:p>
            <a:pPr marL="0" lvl="0" indent="0" algn="ctr" rtl="0">
              <a:lnSpc>
                <a:spcPct val="115000"/>
              </a:lnSpc>
              <a:spcBef>
                <a:spcPts val="1600"/>
              </a:spcBef>
              <a:spcAft>
                <a:spcPts val="1600"/>
              </a:spcAft>
              <a:buSzPts val="1800"/>
              <a:buNone/>
            </a:pPr>
            <a:r>
              <a:rPr lang="en" i="1"/>
              <a:t>Students who are bullied and those who bully others may have serious and lasting problems </a:t>
            </a:r>
            <a:endParaRPr i="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5"/>
          <p:cNvSpPr txBox="1">
            <a:spLocks noGrp="1"/>
          </p:cNvSpPr>
          <p:nvPr>
            <p:ph type="title"/>
          </p:nvPr>
        </p:nvSpPr>
        <p:spPr>
          <a:xfrm>
            <a:off x="311700" y="2926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a:t>Definitions</a:t>
            </a:r>
            <a:endParaRPr/>
          </a:p>
        </p:txBody>
      </p:sp>
      <p:sp>
        <p:nvSpPr>
          <p:cNvPr id="100" name="Google Shape;100;p5"/>
          <p:cNvSpPr txBox="1">
            <a:spLocks noGrp="1"/>
          </p:cNvSpPr>
          <p:nvPr>
            <p:ph type="body" idx="1"/>
          </p:nvPr>
        </p:nvSpPr>
        <p:spPr>
          <a:xfrm>
            <a:off x="311700" y="10000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b="1"/>
              <a:t>Harassment</a:t>
            </a:r>
            <a:r>
              <a:rPr lang="en"/>
              <a:t> is defined as the creation of a hostile environment by conduct or verbal threats, intimidation, or abuse that has or would have the following effect: </a:t>
            </a:r>
            <a:endParaRPr/>
          </a:p>
          <a:p>
            <a:pPr marL="457200" lvl="0" indent="0" algn="l" rtl="0">
              <a:lnSpc>
                <a:spcPct val="115000"/>
              </a:lnSpc>
              <a:spcBef>
                <a:spcPts val="1600"/>
              </a:spcBef>
              <a:spcAft>
                <a:spcPts val="0"/>
              </a:spcAft>
              <a:buSzPts val="1800"/>
              <a:buNone/>
            </a:pPr>
            <a:r>
              <a:rPr lang="en"/>
              <a:t>• reasonably and substantially </a:t>
            </a:r>
            <a:r>
              <a:rPr lang="en" b="1"/>
              <a:t>interfering with a student’s educational performance</a:t>
            </a:r>
            <a:r>
              <a:rPr lang="en"/>
              <a:t>, opportunities or benefits; or </a:t>
            </a:r>
            <a:endParaRPr/>
          </a:p>
          <a:p>
            <a:pPr marL="457200" lvl="0" indent="0" algn="l" rtl="0">
              <a:lnSpc>
                <a:spcPct val="115000"/>
              </a:lnSpc>
              <a:spcBef>
                <a:spcPts val="1600"/>
              </a:spcBef>
              <a:spcAft>
                <a:spcPts val="0"/>
              </a:spcAft>
              <a:buSzPts val="1800"/>
              <a:buNone/>
            </a:pPr>
            <a:r>
              <a:rPr lang="en"/>
              <a:t>• would reasonably be expected to cause a student to </a:t>
            </a:r>
            <a:r>
              <a:rPr lang="en" b="1"/>
              <a:t>fear for his or her physical safety</a:t>
            </a:r>
            <a:r>
              <a:rPr lang="en"/>
              <a:t>. </a:t>
            </a:r>
            <a:endParaRPr/>
          </a:p>
          <a:p>
            <a:pPr marL="0" lvl="0" indent="0" algn="l" rtl="0">
              <a:lnSpc>
                <a:spcPct val="115000"/>
              </a:lnSpc>
              <a:spcBef>
                <a:spcPts val="1600"/>
              </a:spcBef>
              <a:spcAft>
                <a:spcPts val="1600"/>
              </a:spcAft>
              <a:buSzPts val="1800"/>
              <a:buNone/>
            </a:pPr>
            <a:r>
              <a:rPr lang="en" b="1"/>
              <a:t>Discrimination</a:t>
            </a:r>
            <a:r>
              <a:rPr lang="en"/>
              <a:t> is the act of denying rights, benefits, justice, equitable treatment or access to facilities available to all others, to an individual or group of people because of the group, class or category to which that person belongs.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6"/>
          <p:cNvSpPr txBox="1">
            <a:spLocks noGrp="1"/>
          </p:cNvSpPr>
          <p:nvPr>
            <p:ph type="title"/>
          </p:nvPr>
        </p:nvSpPr>
        <p:spPr>
          <a:xfrm>
            <a:off x="311700" y="64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3600">
                <a:highlight>
                  <a:srgbClr val="FFFFFF"/>
                </a:highlight>
              </a:rPr>
              <a:t>DASA  § 11- Protected Classes</a:t>
            </a:r>
            <a:endParaRPr/>
          </a:p>
        </p:txBody>
      </p:sp>
      <p:sp>
        <p:nvSpPr>
          <p:cNvPr id="106" name="Google Shape;106;p6"/>
          <p:cNvSpPr txBox="1">
            <a:spLocks noGrp="1"/>
          </p:cNvSpPr>
          <p:nvPr>
            <p:ph type="body" idx="1"/>
          </p:nvPr>
        </p:nvSpPr>
        <p:spPr>
          <a:xfrm>
            <a:off x="311700" y="8476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2000">
                <a:solidFill>
                  <a:schemeClr val="dk1"/>
                </a:solidFill>
                <a:highlight>
                  <a:srgbClr val="FFFFFF"/>
                </a:highlight>
              </a:rPr>
              <a:t>Prohibits bullying, harassment, discrimination, or cyberbullying against students in school based on the following:</a:t>
            </a:r>
            <a:endParaRPr sz="2000">
              <a:solidFill>
                <a:schemeClr val="dk1"/>
              </a:solidFill>
              <a:highlight>
                <a:srgbClr val="FFFFFF"/>
              </a:highlight>
            </a:endParaRPr>
          </a:p>
          <a:p>
            <a:pPr marL="457200" lvl="0" indent="0" algn="l" rtl="0">
              <a:lnSpc>
                <a:spcPct val="115000"/>
              </a:lnSpc>
              <a:spcBef>
                <a:spcPts val="1600"/>
              </a:spcBef>
              <a:spcAft>
                <a:spcPts val="0"/>
              </a:spcAft>
              <a:buSzPts val="1800"/>
              <a:buNone/>
            </a:pPr>
            <a:endParaRPr>
              <a:solidFill>
                <a:schemeClr val="dk1"/>
              </a:solidFill>
              <a:highlight>
                <a:srgbClr val="FFFFFF"/>
              </a:highlight>
            </a:endParaRPr>
          </a:p>
          <a:p>
            <a:pPr marL="457200" lvl="0" indent="0" algn="l" rtl="0">
              <a:lnSpc>
                <a:spcPct val="115000"/>
              </a:lnSpc>
              <a:spcBef>
                <a:spcPts val="1600"/>
              </a:spcBef>
              <a:spcAft>
                <a:spcPts val="1600"/>
              </a:spcAft>
              <a:buSzPts val="1800"/>
              <a:buNone/>
            </a:pPr>
            <a:endParaRPr>
              <a:solidFill>
                <a:schemeClr val="dk1"/>
              </a:solidFill>
              <a:highlight>
                <a:srgbClr val="FFFFFF"/>
              </a:highlight>
            </a:endParaRPr>
          </a:p>
        </p:txBody>
      </p:sp>
      <p:graphicFrame>
        <p:nvGraphicFramePr>
          <p:cNvPr id="107" name="Google Shape;107;p6"/>
          <p:cNvGraphicFramePr/>
          <p:nvPr/>
        </p:nvGraphicFramePr>
        <p:xfrm>
          <a:off x="2938550" y="1725500"/>
          <a:ext cx="3000000" cy="3000000"/>
        </p:xfrm>
        <a:graphic>
          <a:graphicData uri="http://schemas.openxmlformats.org/drawingml/2006/table">
            <a:tbl>
              <a:tblPr>
                <a:noFill/>
                <a:tableStyleId>{7B6F0FFB-E700-4082-9A45-6AC761DEE2C9}</a:tableStyleId>
              </a:tblPr>
              <a:tblGrid>
                <a:gridCol w="5893750">
                  <a:extLst>
                    <a:ext uri="{9D8B030D-6E8A-4147-A177-3AD203B41FA5}">
                      <a16:colId xmlns:a16="http://schemas.microsoft.com/office/drawing/2014/main" val="20000"/>
                    </a:ext>
                  </a:extLst>
                </a:gridCol>
              </a:tblGrid>
              <a:tr h="2207375">
                <a:tc>
                  <a:txBody>
                    <a:bodyPr/>
                    <a:lstStyle/>
                    <a:p>
                      <a:pPr marL="457200" marR="0" lvl="0" indent="-342900" algn="l" rtl="0">
                        <a:lnSpc>
                          <a:spcPct val="115000"/>
                        </a:lnSpc>
                        <a:spcBef>
                          <a:spcPts val="0"/>
                        </a:spcBef>
                        <a:spcAft>
                          <a:spcPts val="0"/>
                        </a:spcAft>
                        <a:buClr>
                          <a:schemeClr val="dk1"/>
                        </a:buClr>
                        <a:buSzPts val="1800"/>
                        <a:buFont typeface="Arial"/>
                        <a:buChar char="●"/>
                      </a:pPr>
                      <a:r>
                        <a:rPr lang="en" sz="1800" u="none" strike="noStrike" cap="none">
                          <a:solidFill>
                            <a:schemeClr val="dk1"/>
                          </a:solidFill>
                          <a:highlight>
                            <a:srgbClr val="FFFFFF"/>
                          </a:highlight>
                        </a:rPr>
                        <a:t>Religious practice </a:t>
                      </a:r>
                      <a:endParaRPr sz="1800" u="none" strike="noStrike" cap="none">
                        <a:solidFill>
                          <a:schemeClr val="dk1"/>
                        </a:solidFill>
                        <a:highlight>
                          <a:srgbClr val="FFFFFF"/>
                        </a:highlight>
                      </a:endParaRPr>
                    </a:p>
                    <a:p>
                      <a:pPr marL="457200" marR="0" lvl="0" indent="-342900" algn="l" rtl="0">
                        <a:lnSpc>
                          <a:spcPct val="115000"/>
                        </a:lnSpc>
                        <a:spcBef>
                          <a:spcPts val="0"/>
                        </a:spcBef>
                        <a:spcAft>
                          <a:spcPts val="0"/>
                        </a:spcAft>
                        <a:buClr>
                          <a:schemeClr val="dk1"/>
                        </a:buClr>
                        <a:buSzPts val="1800"/>
                        <a:buFont typeface="Arial"/>
                        <a:buChar char="●"/>
                      </a:pPr>
                      <a:r>
                        <a:rPr lang="en" sz="1800" u="none" strike="noStrike" cap="none">
                          <a:solidFill>
                            <a:schemeClr val="dk1"/>
                          </a:solidFill>
                          <a:highlight>
                            <a:srgbClr val="FFFFFF"/>
                          </a:highlight>
                        </a:rPr>
                        <a:t>Disability </a:t>
                      </a:r>
                      <a:endParaRPr sz="1800" u="none" strike="noStrike" cap="none">
                        <a:solidFill>
                          <a:schemeClr val="dk1"/>
                        </a:solidFill>
                        <a:highlight>
                          <a:srgbClr val="FFFFFF"/>
                        </a:highlight>
                      </a:endParaRPr>
                    </a:p>
                    <a:p>
                      <a:pPr marL="457200" marR="0" lvl="0" indent="-342900" algn="l" rtl="0">
                        <a:lnSpc>
                          <a:spcPct val="115000"/>
                        </a:lnSpc>
                        <a:spcBef>
                          <a:spcPts val="0"/>
                        </a:spcBef>
                        <a:spcAft>
                          <a:spcPts val="0"/>
                        </a:spcAft>
                        <a:buClr>
                          <a:schemeClr val="dk1"/>
                        </a:buClr>
                        <a:buSzPts val="1800"/>
                        <a:buFont typeface="Arial"/>
                        <a:buChar char="●"/>
                      </a:pPr>
                      <a:r>
                        <a:rPr lang="en" sz="1800" u="none" strike="noStrike" cap="none">
                          <a:solidFill>
                            <a:schemeClr val="dk1"/>
                          </a:solidFill>
                          <a:highlight>
                            <a:srgbClr val="FFFFFF"/>
                          </a:highlight>
                        </a:rPr>
                        <a:t>Sexual orientation</a:t>
                      </a:r>
                      <a:endParaRPr sz="1800" u="none" strike="noStrike" cap="none">
                        <a:solidFill>
                          <a:schemeClr val="dk1"/>
                        </a:solidFill>
                        <a:highlight>
                          <a:srgbClr val="FFFFFF"/>
                        </a:highlight>
                      </a:endParaRPr>
                    </a:p>
                    <a:p>
                      <a:pPr marL="457200" marR="0" lvl="0" indent="-342900" algn="l" rtl="0">
                        <a:lnSpc>
                          <a:spcPct val="115000"/>
                        </a:lnSpc>
                        <a:spcBef>
                          <a:spcPts val="0"/>
                        </a:spcBef>
                        <a:spcAft>
                          <a:spcPts val="0"/>
                        </a:spcAft>
                        <a:buClr>
                          <a:schemeClr val="dk1"/>
                        </a:buClr>
                        <a:buSzPts val="1800"/>
                        <a:buFont typeface="Arial"/>
                        <a:buChar char="●"/>
                      </a:pPr>
                      <a:r>
                        <a:rPr lang="en" sz="1800" u="none" strike="noStrike" cap="none">
                          <a:solidFill>
                            <a:schemeClr val="dk1"/>
                          </a:solidFill>
                          <a:highlight>
                            <a:srgbClr val="FFFFFF"/>
                          </a:highlight>
                        </a:rPr>
                        <a:t>Gender (including gender identity and expression) </a:t>
                      </a:r>
                      <a:endParaRPr sz="1800" u="none" strike="noStrike" cap="none">
                        <a:solidFill>
                          <a:schemeClr val="dk1"/>
                        </a:solidFill>
                        <a:highlight>
                          <a:srgbClr val="FFFFFF"/>
                        </a:highlight>
                      </a:endParaRPr>
                    </a:p>
                    <a:p>
                      <a:pPr marL="457200" marR="0" lvl="0" indent="-342900" algn="l" rtl="0">
                        <a:lnSpc>
                          <a:spcPct val="115000"/>
                        </a:lnSpc>
                        <a:spcBef>
                          <a:spcPts val="0"/>
                        </a:spcBef>
                        <a:spcAft>
                          <a:spcPts val="0"/>
                        </a:spcAft>
                        <a:buClr>
                          <a:schemeClr val="dk1"/>
                        </a:buClr>
                        <a:buSzPts val="1800"/>
                        <a:buFont typeface="Arial"/>
                        <a:buChar char="●"/>
                      </a:pPr>
                      <a:r>
                        <a:rPr lang="en" sz="1800" u="none" strike="noStrike" cap="none">
                          <a:solidFill>
                            <a:schemeClr val="dk1"/>
                          </a:solidFill>
                          <a:highlight>
                            <a:srgbClr val="FFFFFF"/>
                          </a:highlight>
                        </a:rPr>
                        <a:t>Sex </a:t>
                      </a:r>
                      <a:endParaRPr sz="1800" u="none" strike="noStrike" cap="none">
                        <a:solidFill>
                          <a:schemeClr val="dk1"/>
                        </a:solidFill>
                        <a:highlight>
                          <a:srgbClr val="FFFFFF"/>
                        </a:highlight>
                      </a:endParaRPr>
                    </a:p>
                    <a:p>
                      <a:pPr marL="457200" marR="0" lvl="0" indent="0" algn="l" rtl="0">
                        <a:lnSpc>
                          <a:spcPct val="115000"/>
                        </a:lnSpc>
                        <a:spcBef>
                          <a:spcPts val="0"/>
                        </a:spcBef>
                        <a:spcAft>
                          <a:spcPts val="0"/>
                        </a:spcAft>
                        <a:buClr>
                          <a:srgbClr val="000000"/>
                        </a:buClr>
                        <a:buSzPts val="1800"/>
                        <a:buFont typeface="Arial"/>
                        <a:buNone/>
                      </a:pPr>
                      <a:endParaRPr sz="1800" u="none" strike="noStrike" cap="none">
                        <a:solidFill>
                          <a:schemeClr val="dk1"/>
                        </a:solidFill>
                        <a:highlight>
                          <a:srgbClr val="FFFFFF"/>
                        </a:highlight>
                      </a:endParaRPr>
                    </a:p>
                    <a:p>
                      <a:pPr marL="0" marR="0" lvl="0" indent="0" algn="l" rtl="0">
                        <a:lnSpc>
                          <a:spcPct val="100000"/>
                        </a:lnSpc>
                        <a:spcBef>
                          <a:spcPts val="1600"/>
                        </a:spcBef>
                        <a:spcAft>
                          <a:spcPts val="0"/>
                        </a:spcAft>
                        <a:buClr>
                          <a:srgbClr val="000000"/>
                        </a:buClr>
                        <a:buSzPts val="1400"/>
                        <a:buFont typeface="Arial"/>
                        <a:buNone/>
                      </a:pPr>
                      <a:endParaRPr sz="1400" u="none" strike="noStrike" cap="none"/>
                    </a:p>
                  </a:txBody>
                  <a:tcPr marL="91425" marR="91425" marT="91425" marB="91425"/>
                </a:tc>
                <a:extLst>
                  <a:ext uri="{0D108BD9-81ED-4DB2-BD59-A6C34878D82A}">
                    <a16:rowId xmlns:a16="http://schemas.microsoft.com/office/drawing/2014/main" val="10000"/>
                  </a:ext>
                </a:extLst>
              </a:tr>
            </a:tbl>
          </a:graphicData>
        </a:graphic>
      </p:graphicFrame>
      <p:graphicFrame>
        <p:nvGraphicFramePr>
          <p:cNvPr id="108" name="Google Shape;108;p6"/>
          <p:cNvGraphicFramePr/>
          <p:nvPr/>
        </p:nvGraphicFramePr>
        <p:xfrm>
          <a:off x="482775" y="1725500"/>
          <a:ext cx="3000000" cy="3000000"/>
        </p:xfrm>
        <a:graphic>
          <a:graphicData uri="http://schemas.openxmlformats.org/drawingml/2006/table">
            <a:tbl>
              <a:tblPr>
                <a:noFill/>
                <a:tableStyleId>{7B6F0FFB-E700-4082-9A45-6AC761DEE2C9}</a:tableStyleId>
              </a:tblPr>
              <a:tblGrid>
                <a:gridCol w="2455775">
                  <a:extLst>
                    <a:ext uri="{9D8B030D-6E8A-4147-A177-3AD203B41FA5}">
                      <a16:colId xmlns:a16="http://schemas.microsoft.com/office/drawing/2014/main" val="20000"/>
                    </a:ext>
                  </a:extLst>
                </a:gridCol>
              </a:tblGrid>
              <a:tr h="2478375">
                <a:tc>
                  <a:txBody>
                    <a:bodyPr/>
                    <a:lstStyle/>
                    <a:p>
                      <a:pPr marL="457200" marR="0" lvl="0" indent="-342900" algn="l" rtl="0">
                        <a:lnSpc>
                          <a:spcPct val="115000"/>
                        </a:lnSpc>
                        <a:spcBef>
                          <a:spcPts val="0"/>
                        </a:spcBef>
                        <a:spcAft>
                          <a:spcPts val="0"/>
                        </a:spcAft>
                        <a:buClr>
                          <a:schemeClr val="dk1"/>
                        </a:buClr>
                        <a:buSzPts val="1800"/>
                        <a:buFont typeface="Arial"/>
                        <a:buChar char="●"/>
                      </a:pPr>
                      <a:r>
                        <a:rPr lang="en" sz="1800" u="none" strike="noStrike" cap="none">
                          <a:solidFill>
                            <a:schemeClr val="dk1"/>
                          </a:solidFill>
                          <a:highlight>
                            <a:srgbClr val="FFFFFF"/>
                          </a:highlight>
                        </a:rPr>
                        <a:t>Race </a:t>
                      </a:r>
                      <a:endParaRPr sz="1800" u="none" strike="noStrike" cap="none">
                        <a:solidFill>
                          <a:schemeClr val="dk1"/>
                        </a:solidFill>
                        <a:highlight>
                          <a:srgbClr val="FFFFFF"/>
                        </a:highlight>
                      </a:endParaRPr>
                    </a:p>
                    <a:p>
                      <a:pPr marL="457200" marR="0" lvl="0" indent="-342900" algn="l" rtl="0">
                        <a:lnSpc>
                          <a:spcPct val="115000"/>
                        </a:lnSpc>
                        <a:spcBef>
                          <a:spcPts val="0"/>
                        </a:spcBef>
                        <a:spcAft>
                          <a:spcPts val="0"/>
                        </a:spcAft>
                        <a:buClr>
                          <a:schemeClr val="dk1"/>
                        </a:buClr>
                        <a:buSzPts val="1800"/>
                        <a:buFont typeface="Arial"/>
                        <a:buChar char="●"/>
                      </a:pPr>
                      <a:r>
                        <a:rPr lang="en" sz="1800" u="none" strike="noStrike" cap="none">
                          <a:solidFill>
                            <a:schemeClr val="dk1"/>
                          </a:solidFill>
                          <a:highlight>
                            <a:srgbClr val="FFFFFF"/>
                          </a:highlight>
                        </a:rPr>
                        <a:t>Color </a:t>
                      </a:r>
                      <a:endParaRPr sz="1800" u="none" strike="noStrike" cap="none">
                        <a:solidFill>
                          <a:schemeClr val="dk1"/>
                        </a:solidFill>
                        <a:highlight>
                          <a:srgbClr val="FFFFFF"/>
                        </a:highlight>
                      </a:endParaRPr>
                    </a:p>
                    <a:p>
                      <a:pPr marL="457200" marR="0" lvl="0" indent="-342900" algn="l" rtl="0">
                        <a:lnSpc>
                          <a:spcPct val="115000"/>
                        </a:lnSpc>
                        <a:spcBef>
                          <a:spcPts val="0"/>
                        </a:spcBef>
                        <a:spcAft>
                          <a:spcPts val="0"/>
                        </a:spcAft>
                        <a:buClr>
                          <a:schemeClr val="dk1"/>
                        </a:buClr>
                        <a:buSzPts val="1800"/>
                        <a:buFont typeface="Arial"/>
                        <a:buChar char="●"/>
                      </a:pPr>
                      <a:r>
                        <a:rPr lang="en" sz="1800" u="none" strike="noStrike" cap="none">
                          <a:solidFill>
                            <a:schemeClr val="dk1"/>
                          </a:solidFill>
                          <a:highlight>
                            <a:srgbClr val="FFFFFF"/>
                          </a:highlight>
                        </a:rPr>
                        <a:t>Weight </a:t>
                      </a:r>
                      <a:endParaRPr sz="1800" u="none" strike="noStrike" cap="none">
                        <a:solidFill>
                          <a:schemeClr val="dk1"/>
                        </a:solidFill>
                        <a:highlight>
                          <a:srgbClr val="FFFFFF"/>
                        </a:highlight>
                      </a:endParaRPr>
                    </a:p>
                    <a:p>
                      <a:pPr marL="457200" marR="0" lvl="0" indent="-342900" algn="l" rtl="0">
                        <a:lnSpc>
                          <a:spcPct val="115000"/>
                        </a:lnSpc>
                        <a:spcBef>
                          <a:spcPts val="0"/>
                        </a:spcBef>
                        <a:spcAft>
                          <a:spcPts val="0"/>
                        </a:spcAft>
                        <a:buClr>
                          <a:schemeClr val="dk1"/>
                        </a:buClr>
                        <a:buSzPts val="1800"/>
                        <a:buFont typeface="Arial"/>
                        <a:buChar char="●"/>
                      </a:pPr>
                      <a:r>
                        <a:rPr lang="en" sz="1800" u="none" strike="noStrike" cap="none">
                          <a:solidFill>
                            <a:schemeClr val="dk1"/>
                          </a:solidFill>
                          <a:highlight>
                            <a:srgbClr val="FFFFFF"/>
                          </a:highlight>
                        </a:rPr>
                        <a:t>National origin </a:t>
                      </a:r>
                      <a:endParaRPr sz="1800" u="none" strike="noStrike" cap="none">
                        <a:solidFill>
                          <a:schemeClr val="dk1"/>
                        </a:solidFill>
                        <a:highlight>
                          <a:srgbClr val="FFFFFF"/>
                        </a:highlight>
                      </a:endParaRPr>
                    </a:p>
                    <a:p>
                      <a:pPr marL="457200" marR="0" lvl="0" indent="-342900" algn="l" rtl="0">
                        <a:lnSpc>
                          <a:spcPct val="115000"/>
                        </a:lnSpc>
                        <a:spcBef>
                          <a:spcPts val="0"/>
                        </a:spcBef>
                        <a:spcAft>
                          <a:spcPts val="0"/>
                        </a:spcAft>
                        <a:buClr>
                          <a:schemeClr val="dk1"/>
                        </a:buClr>
                        <a:buSzPts val="1800"/>
                        <a:buFont typeface="Arial"/>
                        <a:buChar char="●"/>
                      </a:pPr>
                      <a:r>
                        <a:rPr lang="en" sz="1800" u="none" strike="noStrike" cap="none">
                          <a:solidFill>
                            <a:schemeClr val="dk1"/>
                          </a:solidFill>
                          <a:highlight>
                            <a:srgbClr val="FFFFFF"/>
                          </a:highlight>
                        </a:rPr>
                        <a:t>Ethnic group </a:t>
                      </a:r>
                      <a:endParaRPr sz="1800" u="none" strike="noStrike" cap="none">
                        <a:solidFill>
                          <a:schemeClr val="dk1"/>
                        </a:solidFill>
                        <a:highlight>
                          <a:srgbClr val="FFFFFF"/>
                        </a:highlight>
                      </a:endParaRPr>
                    </a:p>
                    <a:p>
                      <a:pPr marL="457200" marR="0" lvl="0" indent="-342900" algn="l" rtl="0">
                        <a:lnSpc>
                          <a:spcPct val="115000"/>
                        </a:lnSpc>
                        <a:spcBef>
                          <a:spcPts val="0"/>
                        </a:spcBef>
                        <a:spcAft>
                          <a:spcPts val="0"/>
                        </a:spcAft>
                        <a:buClr>
                          <a:schemeClr val="dk1"/>
                        </a:buClr>
                        <a:buSzPts val="1800"/>
                        <a:buFont typeface="Arial"/>
                        <a:buChar char="●"/>
                      </a:pPr>
                      <a:r>
                        <a:rPr lang="en" sz="1800" u="none" strike="noStrike" cap="none">
                          <a:solidFill>
                            <a:schemeClr val="dk1"/>
                          </a:solidFill>
                          <a:highlight>
                            <a:srgbClr val="FFFFFF"/>
                          </a:highlight>
                        </a:rPr>
                        <a:t>Religion </a:t>
                      </a:r>
                      <a:endParaRPr sz="1400" u="none" strike="noStrike" cap="none"/>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1202</Words>
  <Application>Microsoft Office PowerPoint</Application>
  <PresentationFormat>On-screen Show (16:9)</PresentationFormat>
  <Paragraphs>108</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Impact</vt:lpstr>
      <vt:lpstr>Arial</vt:lpstr>
      <vt:lpstr>Cabin</vt:lpstr>
      <vt:lpstr>Alfa Slab One</vt:lpstr>
      <vt:lpstr>Proxima Nova</vt:lpstr>
      <vt:lpstr>Gameday</vt:lpstr>
      <vt:lpstr>Dignity for All Students</vt:lpstr>
      <vt:lpstr>The objectives of this presentation are… </vt:lpstr>
      <vt:lpstr>What is the Dignity Act?</vt:lpstr>
      <vt:lpstr>What is the goal of the Dignity Act?</vt:lpstr>
      <vt:lpstr>DASA Coordinators</vt:lpstr>
      <vt:lpstr>Definitions</vt:lpstr>
      <vt:lpstr>Definitions</vt:lpstr>
      <vt:lpstr>Definitions</vt:lpstr>
      <vt:lpstr>DASA  § 11- Protected Classes</vt:lpstr>
      <vt:lpstr>A Note from the Criminal end… Behaviors may violate civil or criminal laws… </vt:lpstr>
      <vt:lpstr>Cyberbullying</vt:lpstr>
      <vt:lpstr>What is Cyberbullying?</vt:lpstr>
      <vt:lpstr>Distance Learning and DASA</vt:lpstr>
      <vt:lpstr>Wilson School District DASA requirements:</vt:lpstr>
      <vt:lpstr>What sites and events are covered by the Dignity Act?</vt:lpstr>
      <vt:lpstr>Wilson School District DASA Policy</vt:lpstr>
      <vt:lpstr>Wilson School District DASA Policy </vt:lpstr>
      <vt:lpstr>Resources</vt:lpstr>
      <vt:lpstr>Certificate of Completion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Dignity for All Students</dc:title>
  <dc:creator>Schaus, Amanda</dc:creator>
  <cp:lastModifiedBy>Pavan, Jennifer</cp:lastModifiedBy>
  <cp:revision>1</cp:revision>
  <dcterms:modified xsi:type="dcterms:W3CDTF">2020-09-21T19:39:48Z</dcterms:modified>
</cp:coreProperties>
</file>